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59" r:id="rId7"/>
    <p:sldId id="262" r:id="rId8"/>
    <p:sldId id="260" r:id="rId9"/>
    <p:sldId id="271" r:id="rId10"/>
    <p:sldId id="272" r:id="rId11"/>
    <p:sldId id="269" r:id="rId12"/>
    <p:sldId id="270" r:id="rId13"/>
    <p:sldId id="263" r:id="rId14"/>
    <p:sldId id="261" r:id="rId15"/>
    <p:sldId id="274" r:id="rId16"/>
    <p:sldId id="264" r:id="rId17"/>
    <p:sldId id="265" r:id="rId18"/>
  </p:sldIdLst>
  <p:sldSz cx="9144000" cy="6858000" type="screen4x3"/>
  <p:notesSz cx="7019925" cy="9305925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1F497D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1" autoAdjust="0"/>
    <p:restoredTop sz="94630" autoAdjust="0"/>
  </p:normalViewPr>
  <p:slideViewPr>
    <p:cSldViewPr>
      <p:cViewPr>
        <p:scale>
          <a:sx n="75" d="100"/>
          <a:sy n="75" d="100"/>
        </p:scale>
        <p:origin x="-1038" y="-78"/>
      </p:cViewPr>
      <p:guideLst>
        <p:guide orient="horz" pos="255"/>
        <p:guide pos="35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767264F-FE77-48F0-B257-C8E6B79E0697}" type="datetimeFigureOut">
              <a:rPr lang="es-ES"/>
              <a:pPr>
                <a:defRPr/>
              </a:pPr>
              <a:t>14/03/2012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6807D1B-FA19-4CB1-A3DD-9B2B27DE4B3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6B79CCC-5446-458A-AFEA-86364124669E}" type="datetimeFigureOut">
              <a:rPr lang="es-ES"/>
              <a:pPr>
                <a:defRPr/>
              </a:pPr>
              <a:t>14/03/2012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E8538B3-F196-458E-8E0C-81D36FF0CA6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70A69B1-31D4-451F-B584-C7E83E920BC8}" type="datetimeFigureOut">
              <a:rPr lang="es-ES"/>
              <a:pPr>
                <a:defRPr/>
              </a:pPr>
              <a:t>14/03/2012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F4ED9C9-CA48-400A-813B-3F10F42D12D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0394457-BB0C-4854-A7E3-4C2528E8549A}" type="datetimeFigureOut">
              <a:rPr lang="es-ES"/>
              <a:pPr>
                <a:defRPr/>
              </a:pPr>
              <a:t>14/03/2012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EF7B9E-9767-4736-A75C-16FCBC6BB5F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2E0945D-3933-40BE-935B-633EB1C00FEC}" type="datetimeFigureOut">
              <a:rPr lang="es-ES"/>
              <a:pPr>
                <a:defRPr/>
              </a:pPr>
              <a:t>14/03/2012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C2EC29D-BB9C-4486-8F52-B6192F56F44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B433AE9-D3CF-4163-AA16-D19A61B9E21E}" type="datetimeFigureOut">
              <a:rPr lang="es-ES"/>
              <a:pPr>
                <a:defRPr/>
              </a:pPr>
              <a:t>14/03/2012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DC7A2CE-2827-404F-9F22-3B3905EBF91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E3B5EE5-14CD-42C5-9FFB-216763FF6C24}" type="datetimeFigureOut">
              <a:rPr lang="es-ES"/>
              <a:pPr>
                <a:defRPr/>
              </a:pPr>
              <a:t>14/03/2012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5166C5D-8B36-496A-B4D7-3D77233F2C9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2907363-1977-4FED-BB8B-1F0B690B49CF}" type="datetimeFigureOut">
              <a:rPr lang="es-ES"/>
              <a:pPr>
                <a:defRPr/>
              </a:pPr>
              <a:t>14/03/2012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1EA1A9E-6E1A-4325-B425-D56E8A20032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75996E3-20F4-46C0-BAE7-146E21837D1F}" type="datetimeFigureOut">
              <a:rPr lang="es-ES"/>
              <a:pPr>
                <a:defRPr/>
              </a:pPr>
              <a:t>14/03/2012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D7D72A5-6074-48BE-B344-A5BC3DCB443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D399E75-0EFF-474A-948F-C52165B22900}" type="datetimeFigureOut">
              <a:rPr lang="es-ES"/>
              <a:pPr>
                <a:defRPr/>
              </a:pPr>
              <a:t>14/03/2012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521D827-773B-4E03-8CB5-4B198BB90F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1EC6C71-8511-41CA-A7EC-77AC385F2FD3}" type="datetimeFigureOut">
              <a:rPr lang="es-ES"/>
              <a:pPr>
                <a:defRPr/>
              </a:pPr>
              <a:t>14/03/2012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484CBA6-5779-40E7-B7F7-F1EC61D51C8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 userDrawn="1"/>
        </p:nvCxnSpPr>
        <p:spPr>
          <a:xfrm>
            <a:off x="7812088" y="115888"/>
            <a:ext cx="0" cy="865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 userDrawn="1"/>
        </p:nvSpPr>
        <p:spPr>
          <a:xfrm>
            <a:off x="2268538" y="6524625"/>
            <a:ext cx="6875462" cy="144463"/>
          </a:xfrm>
          <a:prstGeom prst="rect">
            <a:avLst/>
          </a:prstGeom>
          <a:solidFill>
            <a:srgbClr val="B9D77A"/>
          </a:solidFill>
          <a:ln>
            <a:solidFill>
              <a:srgbClr val="B9D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CuadroTexto"/>
          <p:cNvSpPr txBox="1"/>
          <p:nvPr userDrawn="1"/>
        </p:nvSpPr>
        <p:spPr>
          <a:xfrm>
            <a:off x="200025" y="6446838"/>
            <a:ext cx="1812925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dirty="0">
                <a:latin typeface="+mn-lt"/>
              </a:rPr>
              <a:t>www.minambiente.gov.co</a:t>
            </a:r>
            <a:endParaRPr lang="es-ES" sz="1200" dirty="0">
              <a:latin typeface="+mn-lt"/>
            </a:endParaRPr>
          </a:p>
        </p:txBody>
      </p:sp>
      <p:pic>
        <p:nvPicPr>
          <p:cNvPr id="1029" name="10 Imagen" descr="textoblancoAPP.png"/>
          <p:cNvPicPr>
            <a:picLocks noChangeAspect="1"/>
          </p:cNvPicPr>
          <p:nvPr userDrawn="1"/>
        </p:nvPicPr>
        <p:blipFill>
          <a:blip r:embed="rId13"/>
          <a:srcRect l="9567" t="9497" r="7536"/>
          <a:stretch>
            <a:fillRect/>
          </a:stretch>
        </p:blipFill>
        <p:spPr bwMode="auto">
          <a:xfrm>
            <a:off x="7991475" y="166688"/>
            <a:ext cx="973138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11 Imagen" descr="ESCUDOverticalCOLOR.pn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6804025" y="115888"/>
            <a:ext cx="8509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spd="slow"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26" Type="http://schemas.openxmlformats.org/officeDocument/2006/relationships/image" Target="../media/image33.jpeg"/><Relationship Id="rId3" Type="http://schemas.openxmlformats.org/officeDocument/2006/relationships/image" Target="../media/image7.png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5" Type="http://schemas.openxmlformats.org/officeDocument/2006/relationships/image" Target="../media/image32.jpeg"/><Relationship Id="rId2" Type="http://schemas.openxmlformats.org/officeDocument/2006/relationships/image" Target="../media/image8.jpeg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24" Type="http://schemas.openxmlformats.org/officeDocument/2006/relationships/image" Target="../media/image31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23" Type="http://schemas.openxmlformats.org/officeDocument/2006/relationships/image" Target="../media/image30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9.jpeg"/><Relationship Id="rId27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7.png"/><Relationship Id="rId7" Type="http://schemas.openxmlformats.org/officeDocument/2006/relationships/image" Target="../media/image4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3314" name="1 Imagen" descr="IMG_5559.JPG"/>
          <p:cNvPicPr>
            <a:picLocks noChangeAspect="1"/>
          </p:cNvPicPr>
          <p:nvPr/>
        </p:nvPicPr>
        <p:blipFill>
          <a:blip r:embed="rId2"/>
          <a:srcRect r="259" b="19714"/>
          <a:stretch>
            <a:fillRect/>
          </a:stretch>
        </p:blipFill>
        <p:spPr bwMode="auto">
          <a:xfrm>
            <a:off x="-107950" y="1196975"/>
            <a:ext cx="9288463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Elipse"/>
          <p:cNvSpPr/>
          <p:nvPr/>
        </p:nvSpPr>
        <p:spPr>
          <a:xfrm>
            <a:off x="-1836738" y="836613"/>
            <a:ext cx="5454651" cy="5545137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3316" name="10 Imagen" descr="textoblancoAPP.png"/>
          <p:cNvPicPr>
            <a:picLocks noChangeAspect="1"/>
          </p:cNvPicPr>
          <p:nvPr/>
        </p:nvPicPr>
        <p:blipFill>
          <a:blip r:embed="rId3"/>
          <a:srcRect l="9567" t="9497" r="7536"/>
          <a:stretch>
            <a:fillRect/>
          </a:stretch>
        </p:blipFill>
        <p:spPr bwMode="auto">
          <a:xfrm>
            <a:off x="7451725" y="4868863"/>
            <a:ext cx="15843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8 Imagen" descr="ESCUDOverticalCOLO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060575"/>
            <a:ext cx="26892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7 Imagen" descr="3665262641_d7d013ca1e_z.jpg"/>
          <p:cNvPicPr>
            <a:picLocks noChangeAspect="1"/>
          </p:cNvPicPr>
          <p:nvPr/>
        </p:nvPicPr>
        <p:blipFill>
          <a:blip r:embed="rId2"/>
          <a:srcRect t="17671" b="9985"/>
          <a:stretch>
            <a:fillRect/>
          </a:stretch>
        </p:blipFill>
        <p:spPr bwMode="auto">
          <a:xfrm>
            <a:off x="0" y="1196975"/>
            <a:ext cx="91440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 redondeado"/>
          <p:cNvSpPr/>
          <p:nvPr/>
        </p:nvSpPr>
        <p:spPr>
          <a:xfrm>
            <a:off x="215900" y="1412875"/>
            <a:ext cx="8820150" cy="4392613"/>
          </a:xfrm>
          <a:prstGeom prst="roundRect">
            <a:avLst>
              <a:gd name="adj" fmla="val 6834"/>
            </a:avLst>
          </a:prstGeom>
          <a:solidFill>
            <a:schemeClr val="tx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2531" name="Picture 4" descr="logo por fin cortado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4450"/>
            <a:ext cx="1000125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39"/>
          <p:cNvSpPr txBox="1">
            <a:spLocks noChangeArrowheads="1"/>
          </p:cNvSpPr>
          <p:nvPr/>
        </p:nvSpPr>
        <p:spPr bwMode="auto">
          <a:xfrm>
            <a:off x="1260475" y="476250"/>
            <a:ext cx="5327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238"/>
              </a:spcAft>
            </a:pPr>
            <a:r>
              <a:rPr lang="es-ES" sz="2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3. Ejecución Física de Obras</a:t>
            </a:r>
          </a:p>
        </p:txBody>
      </p:sp>
      <p:sp>
        <p:nvSpPr>
          <p:cNvPr id="22533" name="Rectangle 67"/>
          <p:cNvSpPr>
            <a:spLocks noChangeArrowheads="1"/>
          </p:cNvSpPr>
          <p:nvPr/>
        </p:nvSpPr>
        <p:spPr bwMode="auto">
          <a:xfrm>
            <a:off x="506413" y="1508125"/>
            <a:ext cx="1762125" cy="608013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1600" b="1">
                <a:latin typeface="Calibri" pitchFamily="34" charset="0"/>
              </a:rPr>
              <a:t>PROYECTO</a:t>
            </a:r>
            <a:endParaRPr lang="es-ES" sz="1600" b="1">
              <a:latin typeface="Calibri" pitchFamily="34" charset="0"/>
            </a:endParaRPr>
          </a:p>
        </p:txBody>
      </p:sp>
      <p:sp>
        <p:nvSpPr>
          <p:cNvPr id="22534" name="Rectangle 67"/>
          <p:cNvSpPr>
            <a:spLocks noChangeArrowheads="1"/>
          </p:cNvSpPr>
          <p:nvPr/>
        </p:nvSpPr>
        <p:spPr bwMode="auto">
          <a:xfrm>
            <a:off x="2339975" y="1503363"/>
            <a:ext cx="5327650" cy="60801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Reconstrucción de los diques perimetrales al Embalse El Guájaro y Carreteable Santa Lucia – El Limón</a:t>
            </a:r>
          </a:p>
        </p:txBody>
      </p: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938" y="2276475"/>
            <a:ext cx="4365625" cy="19637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50825" y="2349500"/>
            <a:ext cx="2736850" cy="5746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1400" b="1" dirty="0" smtClean="0">
                <a:solidFill>
                  <a:srgbClr val="FF0000"/>
                </a:solidFill>
                <a:latin typeface="Futura Hv BT"/>
              </a:rPr>
              <a:t>SECTORES INTERVENIDOS EN LAS COMPUERTAS</a:t>
            </a:r>
          </a:p>
        </p:txBody>
      </p:sp>
      <p:sp>
        <p:nvSpPr>
          <p:cNvPr id="22537" name="Rectangle 67"/>
          <p:cNvSpPr>
            <a:spLocks noChangeArrowheads="1"/>
          </p:cNvSpPr>
          <p:nvPr/>
        </p:nvSpPr>
        <p:spPr bwMode="auto">
          <a:xfrm>
            <a:off x="7740650" y="1484313"/>
            <a:ext cx="1079500" cy="60801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100%</a:t>
            </a:r>
          </a:p>
        </p:txBody>
      </p:sp>
      <p:pic>
        <p:nvPicPr>
          <p:cNvPr id="20" name="Picture 3" descr="IMG_049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2205038"/>
            <a:ext cx="4465637" cy="334803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932363" y="5075238"/>
            <a:ext cx="809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CO" b="1">
                <a:solidFill>
                  <a:srgbClr val="FF0000"/>
                </a:solidFill>
                <a:latin typeface="Calibri" pitchFamily="34" charset="0"/>
              </a:rPr>
              <a:t>ANTES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2633663"/>
            <a:ext cx="4862512" cy="33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076825" y="5508625"/>
            <a:ext cx="1041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CO" b="1">
                <a:solidFill>
                  <a:srgbClr val="FF0000"/>
                </a:solidFill>
                <a:latin typeface="Calibri" pitchFamily="34" charset="0"/>
              </a:rPr>
              <a:t>DESPUES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1275" y="2349500"/>
            <a:ext cx="4697413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211638" y="2420938"/>
            <a:ext cx="1042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CO" b="1">
                <a:solidFill>
                  <a:srgbClr val="FF0000"/>
                </a:solidFill>
                <a:latin typeface="Calibri" pitchFamily="34" charset="0"/>
              </a:rPr>
              <a:t>DESPUES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7 Imagen" descr="3665262641_d7d013ca1e_z.jpg"/>
          <p:cNvPicPr>
            <a:picLocks noChangeAspect="1"/>
          </p:cNvPicPr>
          <p:nvPr/>
        </p:nvPicPr>
        <p:blipFill>
          <a:blip r:embed="rId2"/>
          <a:srcRect t="17671" b="9985"/>
          <a:stretch>
            <a:fillRect/>
          </a:stretch>
        </p:blipFill>
        <p:spPr bwMode="auto">
          <a:xfrm>
            <a:off x="0" y="1196975"/>
            <a:ext cx="91440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 redondeado"/>
          <p:cNvSpPr/>
          <p:nvPr/>
        </p:nvSpPr>
        <p:spPr>
          <a:xfrm>
            <a:off x="215900" y="1412875"/>
            <a:ext cx="8820150" cy="4392613"/>
          </a:xfrm>
          <a:prstGeom prst="roundRect">
            <a:avLst>
              <a:gd name="adj" fmla="val 6834"/>
            </a:avLst>
          </a:prstGeom>
          <a:solidFill>
            <a:schemeClr val="tx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3555" name="Picture 4" descr="logo por fin cortado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4450"/>
            <a:ext cx="1000125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39"/>
          <p:cNvSpPr txBox="1">
            <a:spLocks noChangeArrowheads="1"/>
          </p:cNvSpPr>
          <p:nvPr/>
        </p:nvSpPr>
        <p:spPr bwMode="auto">
          <a:xfrm>
            <a:off x="1260475" y="476250"/>
            <a:ext cx="5327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238"/>
              </a:spcAft>
            </a:pPr>
            <a:r>
              <a:rPr lang="es-ES" sz="2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3. Ejecución Física de Obras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l="10596" t="5904" r="11954" b="7222"/>
          <a:stretch>
            <a:fillRect/>
          </a:stretch>
        </p:blipFill>
        <p:spPr bwMode="auto">
          <a:xfrm>
            <a:off x="1763713" y="2276475"/>
            <a:ext cx="2303462" cy="334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568950" y="2843213"/>
            <a:ext cx="2654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CO" b="1">
                <a:solidFill>
                  <a:schemeClr val="bg1"/>
                </a:solidFill>
                <a:latin typeface="Calibri" pitchFamily="34" charset="0"/>
              </a:rPr>
              <a:t>Municipio de Sabanalarga</a:t>
            </a:r>
          </a:p>
        </p:txBody>
      </p:sp>
      <p:cxnSp>
        <p:nvCxnSpPr>
          <p:cNvPr id="11" name="Curved Connector 10"/>
          <p:cNvCxnSpPr/>
          <p:nvPr/>
        </p:nvCxnSpPr>
        <p:spPr>
          <a:xfrm flipV="1">
            <a:off x="3059113" y="4262438"/>
            <a:ext cx="2449512" cy="461962"/>
          </a:xfrm>
          <a:prstGeom prst="curvedConnector3">
            <a:avLst>
              <a:gd name="adj1" fmla="val 56306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flipV="1">
            <a:off x="2700338" y="3603625"/>
            <a:ext cx="2808287" cy="904875"/>
          </a:xfrm>
          <a:prstGeom prst="curvedConnector3">
            <a:avLst>
              <a:gd name="adj1" fmla="val 59726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flipV="1">
            <a:off x="3276600" y="3068638"/>
            <a:ext cx="2232025" cy="100806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603875" y="3419475"/>
            <a:ext cx="2273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CO" b="1">
                <a:solidFill>
                  <a:schemeClr val="bg1"/>
                </a:solidFill>
                <a:latin typeface="Calibri" pitchFamily="34" charset="0"/>
              </a:rPr>
              <a:t>Municipio de Repelón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580063" y="4076700"/>
            <a:ext cx="2176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CO" b="1">
                <a:solidFill>
                  <a:schemeClr val="bg1"/>
                </a:solidFill>
                <a:latin typeface="Calibri" pitchFamily="34" charset="0"/>
              </a:rPr>
              <a:t>Municipio de Manatí</a:t>
            </a:r>
          </a:p>
        </p:txBody>
      </p:sp>
      <p:cxnSp>
        <p:nvCxnSpPr>
          <p:cNvPr id="33" name="Curved Connector 32"/>
          <p:cNvCxnSpPr/>
          <p:nvPr/>
        </p:nvCxnSpPr>
        <p:spPr>
          <a:xfrm flipV="1">
            <a:off x="3059113" y="4765675"/>
            <a:ext cx="2376487" cy="46355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580063" y="4581525"/>
            <a:ext cx="2565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CO" b="1">
                <a:solidFill>
                  <a:schemeClr val="bg1"/>
                </a:solidFill>
                <a:latin typeface="Calibri" pitchFamily="34" charset="0"/>
              </a:rPr>
              <a:t>Municipio de Santa Lucía</a:t>
            </a:r>
          </a:p>
        </p:txBody>
      </p:sp>
      <p:sp>
        <p:nvSpPr>
          <p:cNvPr id="23566" name="Rectangle 67"/>
          <p:cNvSpPr>
            <a:spLocks noChangeArrowheads="1"/>
          </p:cNvSpPr>
          <p:nvPr/>
        </p:nvSpPr>
        <p:spPr bwMode="auto">
          <a:xfrm>
            <a:off x="506413" y="1508125"/>
            <a:ext cx="1762125" cy="608013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1600" b="1">
                <a:latin typeface="Calibri" pitchFamily="34" charset="0"/>
              </a:rPr>
              <a:t>PROYECTO</a:t>
            </a:r>
            <a:endParaRPr lang="es-ES" sz="1600" b="1">
              <a:latin typeface="Calibri" pitchFamily="34" charset="0"/>
            </a:endParaRPr>
          </a:p>
        </p:txBody>
      </p:sp>
      <p:sp>
        <p:nvSpPr>
          <p:cNvPr id="23567" name="Rectangle 67"/>
          <p:cNvSpPr>
            <a:spLocks noChangeArrowheads="1"/>
          </p:cNvSpPr>
          <p:nvPr/>
        </p:nvSpPr>
        <p:spPr bwMode="auto">
          <a:xfrm>
            <a:off x="2339975" y="1503363"/>
            <a:ext cx="5327650" cy="60801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Reconstrucción de los diques perimetrales al Embalse El Guájaro y Carreteable Santa Lucia – El Limón</a:t>
            </a:r>
          </a:p>
        </p:txBody>
      </p:sp>
      <p:sp>
        <p:nvSpPr>
          <p:cNvPr id="23568" name="Rectangle 67"/>
          <p:cNvSpPr>
            <a:spLocks noChangeArrowheads="1"/>
          </p:cNvSpPr>
          <p:nvPr/>
        </p:nvSpPr>
        <p:spPr bwMode="auto">
          <a:xfrm>
            <a:off x="7740650" y="1484313"/>
            <a:ext cx="1079500" cy="60801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100%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30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7 Imagen" descr="3665262641_d7d013ca1e_z.jpg"/>
          <p:cNvPicPr>
            <a:picLocks noChangeAspect="1"/>
          </p:cNvPicPr>
          <p:nvPr/>
        </p:nvPicPr>
        <p:blipFill>
          <a:blip r:embed="rId2"/>
          <a:srcRect t="17671" b="9985"/>
          <a:stretch>
            <a:fillRect/>
          </a:stretch>
        </p:blipFill>
        <p:spPr bwMode="auto">
          <a:xfrm>
            <a:off x="0" y="1196975"/>
            <a:ext cx="91440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 redondeado"/>
          <p:cNvSpPr/>
          <p:nvPr/>
        </p:nvSpPr>
        <p:spPr>
          <a:xfrm>
            <a:off x="215900" y="1412875"/>
            <a:ext cx="8820150" cy="4392613"/>
          </a:xfrm>
          <a:prstGeom prst="roundRect">
            <a:avLst>
              <a:gd name="adj" fmla="val 6834"/>
            </a:avLst>
          </a:prstGeom>
          <a:solidFill>
            <a:schemeClr val="tx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4579" name="Picture 4" descr="logo por fin cortado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4450"/>
            <a:ext cx="1000125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39"/>
          <p:cNvSpPr txBox="1">
            <a:spLocks noChangeArrowheads="1"/>
          </p:cNvSpPr>
          <p:nvPr/>
        </p:nvSpPr>
        <p:spPr bwMode="auto">
          <a:xfrm>
            <a:off x="1260475" y="476250"/>
            <a:ext cx="5327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238"/>
              </a:spcAft>
            </a:pPr>
            <a:r>
              <a:rPr lang="es-ES" sz="2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3. Ejecución Física de Obras</a:t>
            </a:r>
          </a:p>
        </p:txBody>
      </p:sp>
      <p:sp>
        <p:nvSpPr>
          <p:cNvPr id="24581" name="Rectangle 67"/>
          <p:cNvSpPr>
            <a:spLocks noChangeArrowheads="1"/>
          </p:cNvSpPr>
          <p:nvPr/>
        </p:nvSpPr>
        <p:spPr bwMode="auto">
          <a:xfrm>
            <a:off x="506413" y="1508125"/>
            <a:ext cx="1762125" cy="608013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1600" b="1">
                <a:latin typeface="Calibri" pitchFamily="34" charset="0"/>
              </a:rPr>
              <a:t>PROYECTO</a:t>
            </a:r>
            <a:endParaRPr lang="es-ES" sz="1600" b="1">
              <a:latin typeface="Calibri" pitchFamily="34" charset="0"/>
            </a:endParaRPr>
          </a:p>
        </p:txBody>
      </p:sp>
      <p:sp>
        <p:nvSpPr>
          <p:cNvPr id="24582" name="Rectangle 67"/>
          <p:cNvSpPr>
            <a:spLocks noChangeArrowheads="1"/>
          </p:cNvSpPr>
          <p:nvPr/>
        </p:nvSpPr>
        <p:spPr bwMode="auto">
          <a:xfrm>
            <a:off x="2339975" y="1503363"/>
            <a:ext cx="5327650" cy="60801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Reconstrucción de los diques perimetrales al Embalse El Guájaro y Carreteable Santa Lucia – El Limón</a:t>
            </a:r>
          </a:p>
        </p:txBody>
      </p:sp>
      <p:sp>
        <p:nvSpPr>
          <p:cNvPr id="24583" name="Rectangle 67"/>
          <p:cNvSpPr>
            <a:spLocks noChangeArrowheads="1"/>
          </p:cNvSpPr>
          <p:nvPr/>
        </p:nvSpPr>
        <p:spPr bwMode="auto">
          <a:xfrm>
            <a:off x="7740650" y="1484313"/>
            <a:ext cx="1079500" cy="60801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100%</a:t>
            </a:r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357109" y="2242965"/>
            <a:ext cx="6591155" cy="29142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extLst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1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RECOMENDACIONES DE MANTENIMIENTO Y CUIDADO EN DIQUE POLONIA Y CARRETEABLE PUERTO LIMON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S" sz="1000" dirty="0" smtClean="0">
              <a:solidFill>
                <a:srgbClr val="006600"/>
              </a:solidFill>
              <a:effectLst>
                <a:glow rad="101600">
                  <a:schemeClr val="tx2">
                    <a:lumMod val="20000"/>
                    <a:lumOff val="80000"/>
                    <a:alpha val="40000"/>
                  </a:schemeClr>
                </a:glow>
              </a:effectLst>
              <a:latin typeface="Futura Hv BT" pitchFamily="34" charset="0"/>
            </a:endParaRPr>
          </a:p>
          <a:p>
            <a:pPr algn="just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1600" dirty="0">
                <a:solidFill>
                  <a:srgbClr val="006600"/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Llevar a cabo anualmente un mantenimiento a la capa de rodamiento de Dique </a:t>
            </a:r>
            <a:r>
              <a:rPr lang="es-ES" sz="1600" dirty="0" smtClean="0">
                <a:solidFill>
                  <a:srgbClr val="006600"/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Polonia </a:t>
            </a:r>
            <a:r>
              <a:rPr lang="es-ES" sz="1600" dirty="0">
                <a:solidFill>
                  <a:srgbClr val="006600"/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y el </a:t>
            </a:r>
            <a:r>
              <a:rPr lang="es-ES" sz="1600" dirty="0" err="1">
                <a:solidFill>
                  <a:srgbClr val="006600"/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carreteable</a:t>
            </a:r>
            <a:r>
              <a:rPr lang="es-ES" sz="1600" dirty="0">
                <a:solidFill>
                  <a:srgbClr val="006600"/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 Santa Lucia-Puerto Limón, una vez terminada la temporada invernal, dependiendo del estado</a:t>
            </a:r>
            <a:r>
              <a:rPr lang="es-ES" sz="1600" dirty="0" smtClean="0">
                <a:solidFill>
                  <a:srgbClr val="006600"/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.</a:t>
            </a:r>
          </a:p>
          <a:p>
            <a:pPr algn="just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1600" dirty="0">
                <a:solidFill>
                  <a:srgbClr val="006600"/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Velar por la Infraestructura Estatal, teniendo en cuenta que el Dique Polonia no fue hecho para cumplir con las funciones de un </a:t>
            </a:r>
            <a:r>
              <a:rPr lang="es-ES" sz="1600" dirty="0" err="1">
                <a:solidFill>
                  <a:srgbClr val="006600"/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carreteable</a:t>
            </a:r>
            <a:r>
              <a:rPr lang="es-ES" sz="1600" dirty="0">
                <a:solidFill>
                  <a:srgbClr val="006600"/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 de tránsito de vehículos pesados, y por ende se debe limitar la circulación de éstos sobre el mismo.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260475" y="2492375"/>
            <a:ext cx="7559675" cy="34575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1600" b="1" dirty="0" smtClean="0">
                <a:solidFill>
                  <a:schemeClr val="accent6">
                    <a:lumMod val="75000"/>
                  </a:schemeClr>
                </a:solidFill>
                <a:latin typeface="Futura Hv BT"/>
              </a:rPr>
              <a:t>RECOMENDACIONES DE MANTENIMIENTO Y CUIDADO EN INFRAESTRUCTURA DE COMPUERTAS</a:t>
            </a:r>
          </a:p>
          <a:p>
            <a:pPr marL="0" indent="0" algn="just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s-ES" sz="800" b="1" dirty="0" smtClean="0">
              <a:solidFill>
                <a:schemeClr val="accent6">
                  <a:lumMod val="75000"/>
                </a:schemeClr>
              </a:solidFill>
              <a:latin typeface="Futura Hv B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  <a:latin typeface="Futura Hv BT"/>
              </a:rPr>
              <a:t>Llevar </a:t>
            </a:r>
            <a:r>
              <a:rPr lang="es-ES" sz="1600" dirty="0">
                <a:solidFill>
                  <a:schemeClr val="accent6">
                    <a:lumMod val="50000"/>
                  </a:schemeClr>
                </a:solidFill>
                <a:latin typeface="Futura Hv BT"/>
              </a:rPr>
              <a:t>a cabo los mantenimientos eléctricos y mecánicos semestralmente, tanto a los motores como a la planta eléctrica de las Compuertas el Porvenir, dependiendo del uso</a:t>
            </a:r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  <a:latin typeface="Futura Hv BT"/>
              </a:rPr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  <a:latin typeface="Futura Hv BT"/>
              </a:rPr>
              <a:t>Velar </a:t>
            </a:r>
            <a:r>
              <a:rPr lang="es-ES" sz="1600" dirty="0">
                <a:solidFill>
                  <a:schemeClr val="accent6">
                    <a:lumMod val="50000"/>
                  </a:schemeClr>
                </a:solidFill>
                <a:latin typeface="Futura Hv BT"/>
              </a:rPr>
              <a:t>por la Infraestructura Estatal, preservando y cuidándola de hechos de vandalismo (Ejemplo: Rotura de las mallas</a:t>
            </a:r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  <a:latin typeface="Futura Hv BT"/>
              </a:rPr>
              <a:t>).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1600" dirty="0">
                <a:solidFill>
                  <a:schemeClr val="accent6">
                    <a:lumMod val="50000"/>
                  </a:schemeClr>
                </a:solidFill>
                <a:latin typeface="Futura Hv BT"/>
              </a:rPr>
              <a:t>Llevar a cabo la apertura de las Compuertas de acuerdo con el protocolo establecido por la Corporación Autónoma Regional del Atlántico (Ejemplo: No se debe permitir la manipulación indebida de motores o volantas para apertura de las compuertas con fines de pesca</a:t>
            </a:r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  <a:latin typeface="Futura Hv BT"/>
              </a:rPr>
              <a:t>).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1600" dirty="0">
                <a:solidFill>
                  <a:schemeClr val="accent6">
                    <a:lumMod val="50000"/>
                  </a:schemeClr>
                </a:solidFill>
                <a:latin typeface="Futura Hv BT"/>
              </a:rPr>
              <a:t>Realizar mantenimiento de pintura anticorrosiva  (acabado </a:t>
            </a:r>
            <a:r>
              <a:rPr lang="es-ES" sz="1600" dirty="0" err="1">
                <a:solidFill>
                  <a:schemeClr val="accent6">
                    <a:lumMod val="50000"/>
                  </a:schemeClr>
                </a:solidFill>
                <a:latin typeface="Futura Hv BT"/>
              </a:rPr>
              <a:t>pintucoat</a:t>
            </a:r>
            <a:r>
              <a:rPr lang="es-ES" sz="1600" dirty="0">
                <a:solidFill>
                  <a:schemeClr val="accent6">
                    <a:lumMod val="50000"/>
                  </a:schemeClr>
                </a:solidFill>
                <a:latin typeface="Futura Hv BT"/>
              </a:rPr>
              <a:t>) en las compuertas anualmente, dependiendo del estado.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s-ES" sz="1600" dirty="0">
              <a:solidFill>
                <a:schemeClr val="accent6">
                  <a:lumMod val="50000"/>
                </a:schemeClr>
              </a:solidFill>
              <a:latin typeface="Futura Hv B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s-ES" sz="1600" dirty="0">
              <a:solidFill>
                <a:schemeClr val="accent6">
                  <a:lumMod val="50000"/>
                </a:schemeClr>
              </a:solidFill>
              <a:latin typeface="Futura Hv BT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1 Imagen" descr="San Gil_0815.JPG"/>
          <p:cNvPicPr>
            <a:picLocks noChangeAspect="1"/>
          </p:cNvPicPr>
          <p:nvPr/>
        </p:nvPicPr>
        <p:blipFill>
          <a:blip r:embed="rId2"/>
          <a:srcRect t="13400" b="6480"/>
          <a:stretch>
            <a:fillRect/>
          </a:stretch>
        </p:blipFill>
        <p:spPr bwMode="auto">
          <a:xfrm>
            <a:off x="0" y="1196975"/>
            <a:ext cx="91440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395288" y="1600200"/>
          <a:ext cx="8372785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376"/>
                <a:gridCol w="1008112"/>
                <a:gridCol w="1152128"/>
                <a:gridCol w="811697"/>
                <a:gridCol w="864096"/>
                <a:gridCol w="792087"/>
                <a:gridCol w="1237760"/>
                <a:gridCol w="1354529"/>
              </a:tblGrid>
              <a:tr h="354453">
                <a:tc gridSpan="8"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Audiencia pública de rendición de cuentas a cargo de las Corporaciones Autónomas Regionales, las Gobernaciones y las Alcaldías que ejecutan recursos provenientes del FNC,  asignados a través del MADS</a:t>
                      </a:r>
                      <a:endParaRPr lang="es-E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212672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</a:rPr>
                        <a:t>CORPORACIÓN AUTÓNOMA REGIONAL DEL ATLÁNTICO</a:t>
                      </a:r>
                      <a:endParaRPr lang="es-E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287501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EJECUCIÓN FÍSICA DE OBRAS</a:t>
                      </a:r>
                      <a:endParaRPr lang="es-E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330823">
                <a:tc rowSpan="2">
                  <a:txBody>
                    <a:bodyPr/>
                    <a:lstStyle/>
                    <a:p>
                      <a:pPr algn="ctr"/>
                      <a:r>
                        <a:rPr lang="es-ES" sz="1000" smtClean="0"/>
                        <a:t>Descripción de los proyectos</a:t>
                      </a:r>
                      <a:endParaRPr lang="es-E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smtClean="0"/>
                        <a:t>Descripción de los sitios de intervención de cada proyecto</a:t>
                      </a:r>
                      <a:endParaRPr lang="es-ES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smtClean="0"/>
                        <a:t>Ubicación geográfica de la obra</a:t>
                      </a:r>
                      <a:endParaRPr lang="es-ES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smtClean="0"/>
                        <a:t>Cronograma de ejecución de la obra</a:t>
                      </a:r>
                      <a:endParaRPr lang="es-ES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Avance físico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de ejecución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de la obra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( %)</a:t>
                      </a:r>
                      <a:endParaRPr lang="es-ES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smtClean="0"/>
                        <a:t>Situaciones críticas que dificultan la ejecución de las obras</a:t>
                      </a:r>
                      <a:endParaRPr lang="es-ES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986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smtClean="0"/>
                        <a:t>Departamento</a:t>
                      </a:r>
                      <a:endParaRPr lang="es-ES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smtClean="0"/>
                        <a:t>Municipio</a:t>
                      </a:r>
                      <a:endParaRPr lang="es-ES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smtClean="0"/>
                        <a:t>Fecha inicial</a:t>
                      </a:r>
                      <a:endParaRPr lang="es-E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 smtClean="0"/>
                        <a:t>Fecha final</a:t>
                      </a:r>
                      <a:endParaRPr lang="es-E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1342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kern="1200" cap="all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Reconstru-cciÓn</a:t>
                      </a:r>
                      <a:r>
                        <a:rPr lang="es-CO" sz="1000" kern="1200" cap="all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 Diques Perimetrales del Embalse El </a:t>
                      </a:r>
                      <a:r>
                        <a:rPr lang="es-CO" sz="1000" kern="1200" cap="all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Guajaro</a:t>
                      </a:r>
                      <a:r>
                        <a:rPr lang="es-CO" sz="1000" kern="1200" cap="all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El </a:t>
                      </a:r>
                      <a:r>
                        <a:rPr lang="es-CO" sz="1000" kern="1200" cap="all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Carreteable</a:t>
                      </a:r>
                      <a:r>
                        <a:rPr lang="es-CO" sz="1000" kern="1200" cap="all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santa </a:t>
                      </a:r>
                      <a:r>
                        <a:rPr lang="es-CO" sz="1000" kern="1200" cap="all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lucÍa</a:t>
                      </a:r>
                      <a:r>
                        <a:rPr lang="es-CO" sz="1000" kern="1200" cap="all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puerto limón</a:t>
                      </a:r>
                      <a:endParaRPr lang="es-ES" sz="1000" dirty="0" smtClean="0"/>
                    </a:p>
                    <a:p>
                      <a:endParaRPr lang="es-E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 smtClean="0"/>
                        <a:t>Vereda</a:t>
                      </a:r>
                      <a:r>
                        <a:rPr lang="es-ES" sz="1000" baseline="0" dirty="0" smtClean="0"/>
                        <a:t> Las Compuertas, Municipio de Manatí y el Corregimiento de Villa Rosa</a:t>
                      </a:r>
                      <a:endParaRPr lang="es-ES" sz="1000" dirty="0" smtClean="0"/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Atlántico</a:t>
                      </a:r>
                      <a:endParaRPr lang="es-E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Manatí</a:t>
                      </a:r>
                      <a:endParaRPr lang="es-ES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S" sz="1000" dirty="0" smtClean="0"/>
                        <a:t>14/07/2011</a:t>
                      </a:r>
                      <a:r>
                        <a:rPr lang="es-ES" sz="1000" baseline="0" dirty="0" smtClean="0"/>
                        <a:t>          9/12/2011</a:t>
                      </a:r>
                      <a:endParaRPr lang="es-E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100%</a:t>
                      </a:r>
                      <a:endParaRPr lang="es-E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Ninguna</a:t>
                      </a:r>
                      <a:endParaRPr lang="es-ES" sz="1000" dirty="0"/>
                    </a:p>
                  </a:txBody>
                  <a:tcPr/>
                </a:tc>
              </a:tr>
              <a:tr h="287501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5647" name="Picture 4" descr="logo por fin cortado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4450"/>
            <a:ext cx="1000125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48" name="Text Box 39"/>
          <p:cNvSpPr txBox="1">
            <a:spLocks noChangeArrowheads="1"/>
          </p:cNvSpPr>
          <p:nvPr/>
        </p:nvSpPr>
        <p:spPr bwMode="auto">
          <a:xfrm>
            <a:off x="1260475" y="476250"/>
            <a:ext cx="5327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238"/>
              </a:spcAft>
            </a:pPr>
            <a:r>
              <a:rPr lang="es-ES" sz="2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3. Ejecución Física de Obras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6 Imagen" descr="Epipedobates Ingeri.jpg"/>
          <p:cNvPicPr>
            <a:picLocks noChangeAspect="1"/>
          </p:cNvPicPr>
          <p:nvPr/>
        </p:nvPicPr>
        <p:blipFill>
          <a:blip r:embed="rId2"/>
          <a:srcRect t="8649"/>
          <a:stretch>
            <a:fillRect/>
          </a:stretch>
        </p:blipFill>
        <p:spPr bwMode="auto">
          <a:xfrm>
            <a:off x="0" y="1196975"/>
            <a:ext cx="91440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 redondeado"/>
          <p:cNvSpPr/>
          <p:nvPr/>
        </p:nvSpPr>
        <p:spPr>
          <a:xfrm>
            <a:off x="179388" y="1341438"/>
            <a:ext cx="8820150" cy="3168650"/>
          </a:xfrm>
          <a:prstGeom prst="roundRect">
            <a:avLst>
              <a:gd name="adj" fmla="val 6834"/>
            </a:avLst>
          </a:prstGeom>
          <a:solidFill>
            <a:schemeClr val="tx1">
              <a:lumMod val="85000"/>
              <a:lumOff val="1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6627" name="Picture 4" descr="logo por fin cortado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4450"/>
            <a:ext cx="1000125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1260475" y="476250"/>
            <a:ext cx="554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238"/>
              </a:spcAft>
            </a:pPr>
            <a:r>
              <a:rPr lang="es-ES" sz="2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4. Desarrollo Social y Comunitario</a:t>
            </a:r>
          </a:p>
        </p:txBody>
      </p:sp>
      <p:sp>
        <p:nvSpPr>
          <p:cNvPr id="8" name="Rectangle 67"/>
          <p:cNvSpPr>
            <a:spLocks noChangeArrowheads="1"/>
          </p:cNvSpPr>
          <p:nvPr/>
        </p:nvSpPr>
        <p:spPr bwMode="auto">
          <a:xfrm>
            <a:off x="506413" y="1508125"/>
            <a:ext cx="1762125" cy="608013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1600" b="1">
                <a:latin typeface="Calibri" pitchFamily="34" charset="0"/>
              </a:rPr>
              <a:t>PROYECTO</a:t>
            </a:r>
            <a:endParaRPr lang="es-ES" sz="1600" b="1">
              <a:latin typeface="Calibri" pitchFamily="34" charset="0"/>
            </a:endParaRPr>
          </a:p>
        </p:txBody>
      </p:sp>
      <p:sp>
        <p:nvSpPr>
          <p:cNvPr id="9" name="Rectangle 67"/>
          <p:cNvSpPr>
            <a:spLocks noChangeArrowheads="1"/>
          </p:cNvSpPr>
          <p:nvPr/>
        </p:nvSpPr>
        <p:spPr bwMode="auto">
          <a:xfrm>
            <a:off x="2339975" y="1503363"/>
            <a:ext cx="5327650" cy="60801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Reconstrucción de los diques perimetrales al Embalse El Guájaro y Carreteable Santa Lucia – El Limón</a:t>
            </a:r>
          </a:p>
        </p:txBody>
      </p:sp>
      <p:sp>
        <p:nvSpPr>
          <p:cNvPr id="10" name="Rectangle 67"/>
          <p:cNvSpPr>
            <a:spLocks noChangeArrowheads="1"/>
          </p:cNvSpPr>
          <p:nvPr/>
        </p:nvSpPr>
        <p:spPr bwMode="auto">
          <a:xfrm>
            <a:off x="7740650" y="1484313"/>
            <a:ext cx="1079500" cy="60801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100%</a:t>
            </a: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357109" y="2242964"/>
            <a:ext cx="8463362" cy="3706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1600" b="1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IMPACTO EN LA REGION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S" sz="1000" dirty="0" smtClean="0">
              <a:solidFill>
                <a:srgbClr val="006600"/>
              </a:solidFill>
              <a:effectLst>
                <a:glow rad="101600">
                  <a:schemeClr val="tx2">
                    <a:lumMod val="20000"/>
                    <a:lumOff val="80000"/>
                    <a:alpha val="40000"/>
                  </a:schemeClr>
                </a:glow>
              </a:effectLst>
              <a:latin typeface="Futura Hv BT" pitchFamily="34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CO" sz="1600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Estas </a:t>
            </a:r>
            <a:r>
              <a:rPr lang="es-CO" sz="1600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obras se adelantaron en la región del país que sufrió con mayor rigor el embate de la segunda temporada de lluvias del año </a:t>
            </a:r>
            <a:r>
              <a:rPr lang="es-CO" sz="1600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2010 (Inundación </a:t>
            </a:r>
            <a:r>
              <a:rPr lang="es-CO" sz="1600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causada por la ruptura del </a:t>
            </a:r>
            <a:r>
              <a:rPr lang="es-CO" sz="1600" dirty="0" err="1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carreteable</a:t>
            </a:r>
            <a:r>
              <a:rPr lang="es-CO" sz="1600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 que del puente de Calamar conduce al Municipio de Santa Lucia, y el </a:t>
            </a:r>
            <a:r>
              <a:rPr lang="es-CO" sz="1600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desbordamiento </a:t>
            </a:r>
            <a:r>
              <a:rPr lang="es-CO" sz="1600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del Canal del </a:t>
            </a:r>
            <a:r>
              <a:rPr lang="es-CO" sz="1600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Dique).</a:t>
            </a:r>
            <a:endParaRPr lang="es-CO" sz="1600" dirty="0">
              <a:solidFill>
                <a:schemeClr val="accent4">
                  <a:lumMod val="75000"/>
                </a:schemeClr>
              </a:solidFill>
              <a:effectLst>
                <a:glow rad="101600">
                  <a:schemeClr val="tx2">
                    <a:lumMod val="20000"/>
                    <a:lumOff val="80000"/>
                    <a:alpha val="40000"/>
                  </a:schemeClr>
                </a:glow>
              </a:effectLst>
              <a:latin typeface="Futura Hv BT" pitchFamily="34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CO" sz="1600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Se reconstruyó </a:t>
            </a:r>
            <a:r>
              <a:rPr lang="es-CO" sz="1600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el Dique Polonia, el cual jugo un papel preponderante durante el proceso de evacuación de las Aguas del Sur del Departamento del </a:t>
            </a:r>
            <a:r>
              <a:rPr lang="es-CO" sz="1600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Atlántico (mediante </a:t>
            </a:r>
            <a:r>
              <a:rPr lang="es-CO" sz="1600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la apertura controlada de boquetes </a:t>
            </a:r>
            <a:r>
              <a:rPr lang="es-CO" sz="1600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se evacuó </a:t>
            </a:r>
            <a:r>
              <a:rPr lang="es-CO" sz="1600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mas del 80% de las aguas </a:t>
            </a:r>
            <a:r>
              <a:rPr lang="es-CO" sz="1600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represadas).</a:t>
            </a:r>
            <a:endParaRPr lang="es-CO" sz="1600" dirty="0">
              <a:solidFill>
                <a:schemeClr val="accent4">
                  <a:lumMod val="75000"/>
                </a:schemeClr>
              </a:solidFill>
              <a:effectLst>
                <a:glow rad="101600">
                  <a:schemeClr val="tx2">
                    <a:lumMod val="20000"/>
                    <a:lumOff val="80000"/>
                    <a:alpha val="40000"/>
                  </a:schemeClr>
                </a:glow>
              </a:effectLst>
              <a:latin typeface="Futura Hv BT" pitchFamily="34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CO" sz="1600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Al </a:t>
            </a:r>
            <a:r>
              <a:rPr lang="es-CO" sz="1600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elevar </a:t>
            </a:r>
            <a:r>
              <a:rPr lang="es-CO" sz="1600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la cota corona del dique en 0.4 m se </a:t>
            </a:r>
            <a:r>
              <a:rPr lang="es-CO" sz="1600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redujo </a:t>
            </a:r>
            <a:r>
              <a:rPr lang="es-CO" sz="1600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la vulnerabilidad de la población frente a un eventual proceso de desbordamiento del </a:t>
            </a:r>
            <a:r>
              <a:rPr lang="es-CO" sz="1600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Embalse </a:t>
            </a:r>
            <a:r>
              <a:rPr lang="es-CO" sz="1600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El </a:t>
            </a:r>
            <a:r>
              <a:rPr lang="es-CO" sz="1600" dirty="0" err="1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Guajaro</a:t>
            </a:r>
            <a:r>
              <a:rPr lang="es-CO" sz="1600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.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s-CO" sz="1600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La </a:t>
            </a:r>
            <a:r>
              <a:rPr lang="es-CO" sz="1600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recuperación </a:t>
            </a:r>
            <a:r>
              <a:rPr lang="es-CO" sz="1600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mecánica</a:t>
            </a:r>
            <a:r>
              <a:rPr lang="es-CO" sz="1600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, eléctrica y estructural de las compuertas El Limón y Villa Rosa, garantiza la operatividad de las mismas y </a:t>
            </a:r>
            <a:r>
              <a:rPr lang="es-CO" sz="1600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permite </a:t>
            </a:r>
            <a:r>
              <a:rPr lang="es-CO" sz="1600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que el operador pueda cumplir su función sin inconvenientes.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20725" y="2501900"/>
            <a:ext cx="8315325" cy="3494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1600" b="1" dirty="0" smtClean="0">
                <a:solidFill>
                  <a:schemeClr val="tx2"/>
                </a:solidFill>
                <a:latin typeface="Futura Hv BT"/>
              </a:rPr>
              <a:t>POBLACION BENEFICIADA</a:t>
            </a:r>
          </a:p>
          <a:p>
            <a:pPr marL="0" indent="0" algn="just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s-ES" sz="800" b="1" dirty="0" smtClean="0">
              <a:solidFill>
                <a:schemeClr val="accent6">
                  <a:lumMod val="75000"/>
                </a:schemeClr>
              </a:solidFill>
              <a:latin typeface="Futura Hv B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1600" dirty="0" smtClean="0">
                <a:solidFill>
                  <a:schemeClr val="tx2">
                    <a:lumMod val="75000"/>
                  </a:schemeClr>
                </a:solidFill>
                <a:latin typeface="Futura Hv BT"/>
              </a:rPr>
              <a:t>De 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Futura Hv BT"/>
              </a:rPr>
              <a:t>manera </a:t>
            </a:r>
            <a:r>
              <a:rPr lang="es-ES" sz="1600" b="1" dirty="0">
                <a:solidFill>
                  <a:schemeClr val="tx2">
                    <a:lumMod val="75000"/>
                  </a:schemeClr>
                </a:solidFill>
                <a:latin typeface="Futura Hv BT"/>
              </a:rPr>
              <a:t>directa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Futura Hv BT"/>
              </a:rPr>
              <a:t>: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endParaRPr lang="es-E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ES" sz="1600" b="1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Futura Hv BT"/>
              </a:rPr>
              <a:t>Municipio de Manatí : 14.500 Habitantes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Futura Hv BT"/>
              </a:rPr>
              <a:t>	Municipio de Repelón : 24.750 Habitantes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Futura Hv BT"/>
              </a:rPr>
              <a:t>	Corregimientos del Municipio de Sabana Larga : 6.000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Futura Hv BT"/>
              </a:rPr>
              <a:t>	</a:t>
            </a:r>
            <a:r>
              <a:rPr lang="es-ES" sz="1600" b="1" dirty="0">
                <a:solidFill>
                  <a:schemeClr val="tx2">
                    <a:lumMod val="75000"/>
                  </a:schemeClr>
                </a:solidFill>
                <a:latin typeface="Futura Hv BT"/>
              </a:rPr>
              <a:t>Para un total de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Futura Hv BT"/>
              </a:rPr>
              <a:t>: </a:t>
            </a:r>
            <a:r>
              <a:rPr lang="es-ES" sz="1600" b="1" dirty="0">
                <a:solidFill>
                  <a:schemeClr val="tx2">
                    <a:lumMod val="75000"/>
                  </a:schemeClr>
                </a:solidFill>
                <a:latin typeface="Futura Hv BT"/>
              </a:rPr>
              <a:t>45.250 Habitantes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endParaRPr lang="es-E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1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Futura Hv BT"/>
              </a:rPr>
              <a:t>De manera </a:t>
            </a:r>
            <a:r>
              <a:rPr lang="es-ES" sz="1600" dirty="0" smtClean="0">
                <a:solidFill>
                  <a:schemeClr val="tx2">
                    <a:lumMod val="75000"/>
                  </a:schemeClr>
                </a:solidFill>
                <a:latin typeface="Futura Hv BT"/>
              </a:rPr>
              <a:t>indirecta: </a:t>
            </a:r>
            <a:endParaRPr lang="es-ES" sz="1600" dirty="0">
              <a:solidFill>
                <a:schemeClr val="tx2">
                  <a:lumMod val="75000"/>
                </a:schemeClr>
              </a:solidFill>
              <a:latin typeface="Futura Hv B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s-E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ES" sz="1600" b="1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Futura Hv BT"/>
              </a:rPr>
              <a:t>Municipio de Santa Lucia: 11.960 Habitantes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s-ES" sz="1600" dirty="0">
              <a:solidFill>
                <a:schemeClr val="accent6">
                  <a:lumMod val="50000"/>
                </a:schemeClr>
              </a:solidFill>
              <a:latin typeface="Futura Hv B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s-ES" sz="1600" dirty="0">
              <a:solidFill>
                <a:schemeClr val="accent6">
                  <a:lumMod val="50000"/>
                </a:schemeClr>
              </a:solidFill>
              <a:latin typeface="Futura Hv BT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6 Imagen" descr="Epipedobates Ingeri.jpg"/>
          <p:cNvPicPr>
            <a:picLocks noChangeAspect="1"/>
          </p:cNvPicPr>
          <p:nvPr/>
        </p:nvPicPr>
        <p:blipFill>
          <a:blip r:embed="rId2"/>
          <a:srcRect t="8649"/>
          <a:stretch>
            <a:fillRect/>
          </a:stretch>
        </p:blipFill>
        <p:spPr bwMode="auto">
          <a:xfrm>
            <a:off x="0" y="1196975"/>
            <a:ext cx="91440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 redondeado"/>
          <p:cNvSpPr/>
          <p:nvPr/>
        </p:nvSpPr>
        <p:spPr>
          <a:xfrm>
            <a:off x="179388" y="1341438"/>
            <a:ext cx="8820150" cy="3168650"/>
          </a:xfrm>
          <a:prstGeom prst="roundRect">
            <a:avLst>
              <a:gd name="adj" fmla="val 6834"/>
            </a:avLst>
          </a:prstGeom>
          <a:solidFill>
            <a:schemeClr val="tx1">
              <a:lumMod val="85000"/>
              <a:lumOff val="1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7651" name="Picture 4" descr="logo por fin cortado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4450"/>
            <a:ext cx="1000125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39"/>
          <p:cNvSpPr txBox="1">
            <a:spLocks noChangeArrowheads="1"/>
          </p:cNvSpPr>
          <p:nvPr/>
        </p:nvSpPr>
        <p:spPr bwMode="auto">
          <a:xfrm>
            <a:off x="1260475" y="476250"/>
            <a:ext cx="554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238"/>
              </a:spcAft>
            </a:pPr>
            <a:r>
              <a:rPr lang="es-ES" sz="2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4. Desarrollo Social y Comunitario</a:t>
            </a:r>
          </a:p>
        </p:txBody>
      </p:sp>
      <p:sp>
        <p:nvSpPr>
          <p:cNvPr id="27653" name="Rectangle 67"/>
          <p:cNvSpPr>
            <a:spLocks noChangeArrowheads="1"/>
          </p:cNvSpPr>
          <p:nvPr/>
        </p:nvSpPr>
        <p:spPr bwMode="auto">
          <a:xfrm>
            <a:off x="506413" y="1508125"/>
            <a:ext cx="1762125" cy="608013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1600" b="1">
                <a:latin typeface="Calibri" pitchFamily="34" charset="0"/>
              </a:rPr>
              <a:t>PROYECTO</a:t>
            </a:r>
            <a:endParaRPr lang="es-ES" sz="1600" b="1">
              <a:latin typeface="Calibri" pitchFamily="34" charset="0"/>
            </a:endParaRPr>
          </a:p>
        </p:txBody>
      </p:sp>
      <p:sp>
        <p:nvSpPr>
          <p:cNvPr id="27654" name="Rectangle 67"/>
          <p:cNvSpPr>
            <a:spLocks noChangeArrowheads="1"/>
          </p:cNvSpPr>
          <p:nvPr/>
        </p:nvSpPr>
        <p:spPr bwMode="auto">
          <a:xfrm>
            <a:off x="2339975" y="1503363"/>
            <a:ext cx="5327650" cy="60801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Reconstrucción de los diques perimetrales al Embalse El Guájaro y Carreteable Santa Lucia – El Limón</a:t>
            </a:r>
          </a:p>
        </p:txBody>
      </p:sp>
      <p:sp>
        <p:nvSpPr>
          <p:cNvPr id="27655" name="Rectangle 67"/>
          <p:cNvSpPr>
            <a:spLocks noChangeArrowheads="1"/>
          </p:cNvSpPr>
          <p:nvPr/>
        </p:nvSpPr>
        <p:spPr bwMode="auto">
          <a:xfrm>
            <a:off x="7740650" y="1484313"/>
            <a:ext cx="1079500" cy="60801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100%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827088" y="2276475"/>
            <a:ext cx="7453312" cy="360045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1600" b="1" dirty="0" smtClean="0">
                <a:latin typeface="Futura Hv BT"/>
              </a:rPr>
              <a:t>VALOR DE INVERSION Y EMPLEOS GENERADOS</a:t>
            </a:r>
          </a:p>
          <a:p>
            <a:pPr marL="0" indent="0" algn="just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s-ES" sz="800" b="1" dirty="0" smtClean="0">
              <a:latin typeface="Futura Hv BT"/>
            </a:endParaRP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1600" b="1" dirty="0" smtClean="0"/>
              <a:t>Contrato </a:t>
            </a:r>
            <a:r>
              <a:rPr lang="es-ES" sz="1600" b="1" dirty="0"/>
              <a:t>de obra: </a:t>
            </a:r>
            <a:r>
              <a:rPr lang="es-ES" sz="1600" dirty="0"/>
              <a:t>Tres mil seiscientos veinticuatro millones quinientos veintiocho mil doscientos sesenta y nueve pesos.(</a:t>
            </a:r>
            <a:r>
              <a:rPr lang="es-ES" sz="1600" b="1" dirty="0"/>
              <a:t>$3.624.528.269). </a:t>
            </a:r>
            <a:r>
              <a:rPr lang="es-ES" sz="1600" dirty="0"/>
              <a:t>Contratado con la Firma </a:t>
            </a:r>
            <a:r>
              <a:rPr lang="es-ES" sz="1600" b="1" dirty="0"/>
              <a:t>Arquitectura e Ingeniería </a:t>
            </a:r>
            <a:r>
              <a:rPr lang="es-ES" sz="1600" b="1" dirty="0" err="1"/>
              <a:t>Macroproyectos</a:t>
            </a:r>
            <a:r>
              <a:rPr lang="es-ES" sz="1600" b="1" dirty="0"/>
              <a:t> Ltda.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endParaRPr lang="es-ES" sz="1600" dirty="0" smtClean="0"/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ES" sz="1600" dirty="0"/>
              <a:t>	</a:t>
            </a:r>
            <a:r>
              <a:rPr lang="es-ES" sz="1600" dirty="0" smtClean="0"/>
              <a:t>Durante </a:t>
            </a:r>
            <a:r>
              <a:rPr lang="es-ES" sz="1600" dirty="0"/>
              <a:t>la obra se emplearon alrededor </a:t>
            </a:r>
            <a:r>
              <a:rPr lang="es-ES" sz="1600" b="1" dirty="0"/>
              <a:t>40 empleos directos</a:t>
            </a:r>
            <a:r>
              <a:rPr lang="es-ES" sz="1600" dirty="0"/>
              <a:t>.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endParaRPr lang="es-ES" sz="1600" dirty="0"/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1600" b="1" dirty="0"/>
              <a:t>El Contrato de Interventoría: </a:t>
            </a:r>
            <a:r>
              <a:rPr lang="es-ES" sz="1600" dirty="0"/>
              <a:t>Doscientos diecisiete millones cuatrocientos setenta y un mil seiscientos noventa y ocho pesos </a:t>
            </a:r>
            <a:r>
              <a:rPr lang="es-ES" sz="1600" b="1" dirty="0"/>
              <a:t>($217.471.698). </a:t>
            </a:r>
            <a:r>
              <a:rPr lang="es-ES" sz="1600" dirty="0"/>
              <a:t>c</a:t>
            </a:r>
            <a:r>
              <a:rPr lang="es-ES" sz="1600" dirty="0" smtClean="0"/>
              <a:t>ontratado </a:t>
            </a:r>
            <a:r>
              <a:rPr lang="es-ES" sz="1600" dirty="0"/>
              <a:t>con </a:t>
            </a:r>
            <a:r>
              <a:rPr lang="es-ES" sz="1600" b="1" dirty="0"/>
              <a:t>La Universidad del Magdalena.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endParaRPr lang="es-ES" sz="1600" b="1" dirty="0"/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ES" sz="1600" dirty="0" smtClean="0"/>
              <a:t>	La </a:t>
            </a:r>
            <a:r>
              <a:rPr lang="es-ES" sz="1600" dirty="0"/>
              <a:t>Universidad contrato para la ejecución de la Interventoría a </a:t>
            </a:r>
            <a:r>
              <a:rPr lang="es-ES" sz="1600" b="1" dirty="0"/>
              <a:t>10 personas</a:t>
            </a:r>
            <a:r>
              <a:rPr lang="es-ES" sz="1600" dirty="0"/>
              <a:t>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1 Imagen" descr="4 Lago Tota_3928.JPG"/>
          <p:cNvPicPr>
            <a:picLocks noChangeAspect="1"/>
          </p:cNvPicPr>
          <p:nvPr/>
        </p:nvPicPr>
        <p:blipFill>
          <a:blip r:embed="rId2"/>
          <a:srcRect t="13345" b="6416"/>
          <a:stretch>
            <a:fillRect/>
          </a:stretch>
        </p:blipFill>
        <p:spPr bwMode="auto">
          <a:xfrm>
            <a:off x="0" y="1196975"/>
            <a:ext cx="91440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576263" y="1676400"/>
          <a:ext cx="7992889" cy="29847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38825"/>
                <a:gridCol w="1728192"/>
                <a:gridCol w="1800200"/>
                <a:gridCol w="1440160"/>
                <a:gridCol w="1285512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Audiencia pública de rendición de cuentas a cargo de las Corporaciones Autónomas Regionales, las Gobernaciones y las Alcaldías que ejecutan recursos provenientes del FNC,  asignados a través del MADS</a:t>
                      </a:r>
                      <a:endParaRPr lang="es-E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273928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</a:rPr>
                        <a:t>CORPORACIÓN AUTÓNOMA REGIONAL DEL ATLÁNTICO</a:t>
                      </a:r>
                      <a:endParaRPr lang="es-E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370840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DESARROLLO SOCIAL Y COMUNITARIO</a:t>
                      </a:r>
                      <a:endParaRPr lang="es-E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597168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DESCRIPCIÓN DE LOS PROYECTOS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DESCRIPCIÓN DE LOS SITIOS DE INTERVENCIÓN DE CADA PROYECTO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POBLACIÓN BENEFICIARIA DE LA OBRA                                                              (No. de personas)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GENERACIÓN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DE EMPLEO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(No. de empleos)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ACCIONES PARA LA PARTICIPACIÓN CIUDADANA</a:t>
                      </a:r>
                      <a:endParaRPr lang="es-E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sz="1000" kern="1200" cap="all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ReconstrucciÓn</a:t>
                      </a:r>
                      <a:r>
                        <a:rPr lang="es-CO" sz="1000" kern="1200" cap="all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 Diques Perimetrales del Embalse El </a:t>
                      </a:r>
                      <a:r>
                        <a:rPr lang="es-CO" sz="1000" kern="1200" cap="all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Guajaro</a:t>
                      </a:r>
                      <a:r>
                        <a:rPr lang="es-CO" sz="1000" kern="1200" cap="all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El </a:t>
                      </a:r>
                      <a:r>
                        <a:rPr lang="es-CO" sz="1000" kern="1200" cap="all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Carreteable</a:t>
                      </a:r>
                      <a:r>
                        <a:rPr lang="es-CO" sz="1000" kern="1200" cap="all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santa </a:t>
                      </a:r>
                      <a:r>
                        <a:rPr lang="es-CO" sz="1000" kern="1200" cap="all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lucÍa</a:t>
                      </a:r>
                      <a:r>
                        <a:rPr lang="es-CO" sz="1000" kern="1200" cap="all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puerto limón</a:t>
                      </a:r>
                      <a:endParaRPr lang="es-E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Vereda</a:t>
                      </a:r>
                      <a:r>
                        <a:rPr lang="es-ES" sz="1000" baseline="0" dirty="0" smtClean="0"/>
                        <a:t> Las Compuertas, Municipio de Manatí y el Corregimiento de Villa Rosa</a:t>
                      </a:r>
                      <a:endParaRPr lang="es-E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Municipio de Manatí: 14.500 </a:t>
                      </a:r>
                      <a:endParaRPr lang="es-CO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Municipio de Repelón: 24.750 Corregimientos del Municipio de Sabanalarga: 6.000</a:t>
                      </a:r>
                      <a:endParaRPr lang="es-CO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40 empleos</a:t>
                      </a:r>
                      <a:r>
                        <a:rPr lang="es-ES" sz="1000" baseline="0" dirty="0" smtClean="0"/>
                        <a:t> directos</a:t>
                      </a:r>
                      <a:endParaRPr lang="es-E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err="1" smtClean="0"/>
                        <a:t>Socializaiones</a:t>
                      </a:r>
                      <a:r>
                        <a:rPr lang="es-ES" sz="1000" dirty="0" smtClean="0"/>
                        <a:t> y generación de empleo</a:t>
                      </a:r>
                      <a:endParaRPr lang="es-E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8706" name="Picture 4" descr="logo por fin cortado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4450"/>
            <a:ext cx="1000125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07" name="Text Box 39"/>
          <p:cNvSpPr txBox="1">
            <a:spLocks noChangeArrowheads="1"/>
          </p:cNvSpPr>
          <p:nvPr/>
        </p:nvSpPr>
        <p:spPr bwMode="auto">
          <a:xfrm>
            <a:off x="1260475" y="476250"/>
            <a:ext cx="554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238"/>
              </a:spcAft>
            </a:pPr>
            <a:r>
              <a:rPr lang="es-ES" sz="2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4. Desarrollo Social y Comunitario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3 Imagen" descr="SIERRA NEVADA DEL COCUY 258.jpg"/>
          <p:cNvPicPr>
            <a:picLocks noChangeAspect="1"/>
          </p:cNvPicPr>
          <p:nvPr/>
        </p:nvPicPr>
        <p:blipFill>
          <a:blip r:embed="rId2"/>
          <a:srcRect t="19621"/>
          <a:stretch>
            <a:fillRect/>
          </a:stretch>
        </p:blipFill>
        <p:spPr bwMode="auto">
          <a:xfrm>
            <a:off x="0" y="1196975"/>
            <a:ext cx="91440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2339975" y="3141663"/>
            <a:ext cx="4464050" cy="923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5400" b="1" kern="1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GRACIAS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3 Imagen" descr="SIERRA NEVADA DEL COCUY 258.jpg"/>
          <p:cNvPicPr>
            <a:picLocks noChangeAspect="1"/>
          </p:cNvPicPr>
          <p:nvPr/>
        </p:nvPicPr>
        <p:blipFill>
          <a:blip r:embed="rId2"/>
          <a:srcRect t="19621"/>
          <a:stretch>
            <a:fillRect/>
          </a:stretch>
        </p:blipFill>
        <p:spPr bwMode="auto">
          <a:xfrm>
            <a:off x="0" y="1196975"/>
            <a:ext cx="91440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379413" y="2063750"/>
            <a:ext cx="4464050" cy="3168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300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INFORME PARA LA AUDIENCIA PÚBLICA DE RENDICIÓN DE CUENTAS 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5003800" y="2205038"/>
            <a:ext cx="0" cy="2879725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5148263" y="2689225"/>
            <a:ext cx="38163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CORPORACION AUTONOMA REGIONAL DEL ATLANTICO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C.R.A.</a:t>
            </a:r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4" descr="logo por fin cortado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6063" y="3649663"/>
            <a:ext cx="1000125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24 Imagen" descr="IMG_7343.JPG"/>
          <p:cNvPicPr>
            <a:picLocks noChangeAspect="1"/>
          </p:cNvPicPr>
          <p:nvPr/>
        </p:nvPicPr>
        <p:blipFill>
          <a:blip r:embed="rId2"/>
          <a:srcRect t="13399" b="6316"/>
          <a:stretch>
            <a:fillRect/>
          </a:stretch>
        </p:blipFill>
        <p:spPr bwMode="auto">
          <a:xfrm>
            <a:off x="0" y="1196975"/>
            <a:ext cx="91440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6516688" y="1196975"/>
            <a:ext cx="2627312" cy="4895850"/>
          </a:xfrm>
          <a:prstGeom prst="rect">
            <a:avLst/>
          </a:prstGeom>
          <a:solidFill>
            <a:srgbClr val="232D4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7" name="26 Rectángulo"/>
          <p:cNvSpPr/>
          <p:nvPr/>
        </p:nvSpPr>
        <p:spPr>
          <a:xfrm flipH="1">
            <a:off x="2267744" y="1729627"/>
            <a:ext cx="4392488" cy="798564"/>
          </a:xfrm>
          <a:prstGeom prst="rect">
            <a:avLst/>
          </a:prstGeom>
          <a:solidFill>
            <a:srgbClr val="1F497D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5 Retraso"/>
          <p:cNvSpPr/>
          <p:nvPr/>
        </p:nvSpPr>
        <p:spPr>
          <a:xfrm>
            <a:off x="6526213" y="1730862"/>
            <a:ext cx="792162" cy="796039"/>
          </a:xfrm>
          <a:prstGeom prst="flowChartDelay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1" name="30 Elipse"/>
          <p:cNvSpPr/>
          <p:nvPr/>
        </p:nvSpPr>
        <p:spPr>
          <a:xfrm>
            <a:off x="1835696" y="1696638"/>
            <a:ext cx="864096" cy="864096"/>
          </a:xfrm>
          <a:prstGeom prst="ellipse">
            <a:avLst/>
          </a:prstGeom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4" name="33 Rectángulo"/>
          <p:cNvSpPr/>
          <p:nvPr/>
        </p:nvSpPr>
        <p:spPr>
          <a:xfrm flipH="1">
            <a:off x="2267744" y="2738526"/>
            <a:ext cx="4392488" cy="798564"/>
          </a:xfrm>
          <a:prstGeom prst="rect">
            <a:avLst/>
          </a:prstGeom>
          <a:solidFill>
            <a:srgbClr val="1F497D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5" name="34 Retraso"/>
          <p:cNvSpPr/>
          <p:nvPr/>
        </p:nvSpPr>
        <p:spPr>
          <a:xfrm>
            <a:off x="6526213" y="2739762"/>
            <a:ext cx="792162" cy="794530"/>
          </a:xfrm>
          <a:prstGeom prst="flowChartDelay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6" name="35 Elipse"/>
          <p:cNvSpPr/>
          <p:nvPr/>
        </p:nvSpPr>
        <p:spPr>
          <a:xfrm>
            <a:off x="1835696" y="2705537"/>
            <a:ext cx="864096" cy="864096"/>
          </a:xfrm>
          <a:prstGeom prst="ellipse">
            <a:avLst/>
          </a:prstGeom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8" name="37 Rectángulo"/>
          <p:cNvSpPr/>
          <p:nvPr/>
        </p:nvSpPr>
        <p:spPr>
          <a:xfrm flipH="1">
            <a:off x="2267744" y="3747425"/>
            <a:ext cx="4392488" cy="798564"/>
          </a:xfrm>
          <a:prstGeom prst="rect">
            <a:avLst/>
          </a:prstGeom>
          <a:solidFill>
            <a:srgbClr val="1F497D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9" name="38 Retraso"/>
          <p:cNvSpPr/>
          <p:nvPr/>
        </p:nvSpPr>
        <p:spPr>
          <a:xfrm>
            <a:off x="6526213" y="3748661"/>
            <a:ext cx="792162" cy="800770"/>
          </a:xfrm>
          <a:prstGeom prst="flowChartDelay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0" name="39 Elipse"/>
          <p:cNvSpPr/>
          <p:nvPr/>
        </p:nvSpPr>
        <p:spPr>
          <a:xfrm>
            <a:off x="1835696" y="3714659"/>
            <a:ext cx="864096" cy="864096"/>
          </a:xfrm>
          <a:prstGeom prst="ellipse">
            <a:avLst/>
          </a:prstGeom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2" name="41 Rectángulo"/>
          <p:cNvSpPr/>
          <p:nvPr/>
        </p:nvSpPr>
        <p:spPr>
          <a:xfrm flipH="1">
            <a:off x="2267744" y="4756323"/>
            <a:ext cx="4392488" cy="798564"/>
          </a:xfrm>
          <a:prstGeom prst="rect">
            <a:avLst/>
          </a:prstGeom>
          <a:solidFill>
            <a:srgbClr val="1F497D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3" name="42 Retraso"/>
          <p:cNvSpPr/>
          <p:nvPr/>
        </p:nvSpPr>
        <p:spPr>
          <a:xfrm>
            <a:off x="6526213" y="4757559"/>
            <a:ext cx="792162" cy="799262"/>
          </a:xfrm>
          <a:prstGeom prst="flowChartDelay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4" name="43 Elipse"/>
          <p:cNvSpPr/>
          <p:nvPr/>
        </p:nvSpPr>
        <p:spPr>
          <a:xfrm>
            <a:off x="1835696" y="4723557"/>
            <a:ext cx="864096" cy="864096"/>
          </a:xfrm>
          <a:prstGeom prst="ellipse">
            <a:avLst/>
          </a:prstGeom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Text Box 39"/>
          <p:cNvSpPr txBox="1">
            <a:spLocks noChangeArrowheads="1"/>
          </p:cNvSpPr>
          <p:nvPr/>
        </p:nvSpPr>
        <p:spPr bwMode="auto">
          <a:xfrm>
            <a:off x="2657475" y="1914525"/>
            <a:ext cx="3706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Localización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5400" name="39 CuadroTexto"/>
          <p:cNvSpPr txBox="1">
            <a:spLocks noChangeArrowheads="1"/>
          </p:cNvSpPr>
          <p:nvPr/>
        </p:nvSpPr>
        <p:spPr bwMode="auto">
          <a:xfrm>
            <a:off x="6573838" y="1627188"/>
            <a:ext cx="633412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O" sz="6000">
                <a:solidFill>
                  <a:schemeClr val="bg1"/>
                </a:solidFill>
                <a:latin typeface="Formata Bold"/>
              </a:rPr>
              <a:t>1</a:t>
            </a:r>
            <a:endParaRPr lang="es-ES" sz="6000">
              <a:solidFill>
                <a:schemeClr val="bg1"/>
              </a:solidFill>
              <a:latin typeface="Formata Bold"/>
            </a:endParaRP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2657475" y="2944813"/>
            <a:ext cx="3706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Ejecución Financiera</a:t>
            </a:r>
          </a:p>
        </p:txBody>
      </p:sp>
      <p:sp>
        <p:nvSpPr>
          <p:cNvPr id="13" name="Text Box 39"/>
          <p:cNvSpPr txBox="1">
            <a:spLocks noChangeArrowheads="1"/>
          </p:cNvSpPr>
          <p:nvPr/>
        </p:nvSpPr>
        <p:spPr bwMode="auto">
          <a:xfrm>
            <a:off x="2657475" y="3930650"/>
            <a:ext cx="3706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Ejecución física de obras</a:t>
            </a:r>
          </a:p>
        </p:txBody>
      </p:sp>
      <p:sp>
        <p:nvSpPr>
          <p:cNvPr id="15403" name="47 CuadroTexto"/>
          <p:cNvSpPr txBox="1">
            <a:spLocks noChangeArrowheads="1"/>
          </p:cNvSpPr>
          <p:nvPr/>
        </p:nvSpPr>
        <p:spPr bwMode="auto">
          <a:xfrm>
            <a:off x="6581775" y="3638550"/>
            <a:ext cx="6334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O" sz="6000">
                <a:solidFill>
                  <a:schemeClr val="bg1"/>
                </a:solidFill>
                <a:latin typeface="Formata Bold"/>
              </a:rPr>
              <a:t>3</a:t>
            </a:r>
            <a:endParaRPr lang="es-ES" sz="6000">
              <a:solidFill>
                <a:schemeClr val="bg1"/>
              </a:solidFill>
              <a:latin typeface="Formata Bold"/>
            </a:endParaRPr>
          </a:p>
        </p:txBody>
      </p:sp>
      <p:sp>
        <p:nvSpPr>
          <p:cNvPr id="17" name="Text Box 39"/>
          <p:cNvSpPr txBox="1">
            <a:spLocks noChangeArrowheads="1"/>
          </p:cNvSpPr>
          <p:nvPr/>
        </p:nvSpPr>
        <p:spPr bwMode="auto">
          <a:xfrm>
            <a:off x="2657475" y="4943475"/>
            <a:ext cx="37068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Desarrollo social y comunitario</a:t>
            </a:r>
          </a:p>
        </p:txBody>
      </p:sp>
      <p:sp>
        <p:nvSpPr>
          <p:cNvPr id="15405" name="51 CuadroTexto"/>
          <p:cNvSpPr txBox="1">
            <a:spLocks noChangeArrowheads="1"/>
          </p:cNvSpPr>
          <p:nvPr/>
        </p:nvSpPr>
        <p:spPr bwMode="auto">
          <a:xfrm>
            <a:off x="6581775" y="4645025"/>
            <a:ext cx="6334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O" sz="6000">
                <a:solidFill>
                  <a:schemeClr val="bg1"/>
                </a:solidFill>
                <a:latin typeface="Formata Bold"/>
              </a:rPr>
              <a:t>4</a:t>
            </a:r>
            <a:endParaRPr lang="es-ES" sz="6000">
              <a:solidFill>
                <a:schemeClr val="bg1"/>
              </a:solidFill>
              <a:latin typeface="Formata Bold"/>
            </a:endParaRPr>
          </a:p>
        </p:txBody>
      </p:sp>
      <p:sp>
        <p:nvSpPr>
          <p:cNvPr id="15406" name="43 CuadroTexto"/>
          <p:cNvSpPr txBox="1">
            <a:spLocks noChangeArrowheads="1"/>
          </p:cNvSpPr>
          <p:nvPr/>
        </p:nvSpPr>
        <p:spPr bwMode="auto">
          <a:xfrm>
            <a:off x="6573838" y="2632075"/>
            <a:ext cx="6334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O" sz="6000">
                <a:solidFill>
                  <a:schemeClr val="bg1"/>
                </a:solidFill>
                <a:latin typeface="Formata Bold"/>
              </a:rPr>
              <a:t>2</a:t>
            </a:r>
            <a:endParaRPr lang="es-ES" sz="6000">
              <a:solidFill>
                <a:schemeClr val="bg1"/>
              </a:solidFill>
              <a:latin typeface="Formata Bold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24 Imagen" descr="IMG_7343.JPG"/>
          <p:cNvPicPr>
            <a:picLocks noChangeAspect="1"/>
          </p:cNvPicPr>
          <p:nvPr/>
        </p:nvPicPr>
        <p:blipFill>
          <a:blip r:embed="rId2"/>
          <a:srcRect t="13399" b="6316"/>
          <a:stretch>
            <a:fillRect/>
          </a:stretch>
        </p:blipFill>
        <p:spPr bwMode="auto">
          <a:xfrm>
            <a:off x="0" y="1196975"/>
            <a:ext cx="91440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1260475" y="476250"/>
            <a:ext cx="5327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238"/>
              </a:spcAft>
            </a:pPr>
            <a:r>
              <a:rPr lang="es-ES" sz="2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1. Localización y Jurisdicción</a:t>
            </a:r>
          </a:p>
        </p:txBody>
      </p:sp>
      <p:pic>
        <p:nvPicPr>
          <p:cNvPr id="26" name="Picture 4" descr="logo por fin cortado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4450"/>
            <a:ext cx="1000125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rcRect l="11656" t="12997" r="11981" b="16322"/>
          <a:stretch>
            <a:fillRect/>
          </a:stretch>
        </p:blipFill>
        <p:spPr bwMode="auto">
          <a:xfrm>
            <a:off x="2974975" y="1196975"/>
            <a:ext cx="3613150" cy="48958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rcRect l="11656" t="12997" r="11981" b="16322"/>
          <a:stretch>
            <a:fillRect/>
          </a:stretch>
        </p:blipFill>
        <p:spPr bwMode="auto">
          <a:xfrm>
            <a:off x="2974975" y="1196975"/>
            <a:ext cx="3613150" cy="48958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cxnSp>
        <p:nvCxnSpPr>
          <p:cNvPr id="8" name="Curved Connector 7"/>
          <p:cNvCxnSpPr/>
          <p:nvPr/>
        </p:nvCxnSpPr>
        <p:spPr>
          <a:xfrm>
            <a:off x="4284663" y="1844675"/>
            <a:ext cx="792162" cy="360363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979988" y="1844675"/>
            <a:ext cx="1984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CO" b="1">
                <a:solidFill>
                  <a:srgbClr val="FF0000"/>
                </a:solidFill>
                <a:latin typeface="Calibri" pitchFamily="34" charset="0"/>
              </a:rPr>
              <a:t>Departamento del </a:t>
            </a:r>
          </a:p>
          <a:p>
            <a:pPr algn="ctr"/>
            <a:r>
              <a:rPr lang="es-CO" b="1">
                <a:solidFill>
                  <a:srgbClr val="FF0000"/>
                </a:solidFill>
                <a:latin typeface="Calibri" pitchFamily="34" charset="0"/>
              </a:rPr>
              <a:t>Atlántico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24 Imagen" descr="IMG_7343.JPG"/>
          <p:cNvPicPr>
            <a:picLocks noChangeAspect="1"/>
          </p:cNvPicPr>
          <p:nvPr/>
        </p:nvPicPr>
        <p:blipFill>
          <a:blip r:embed="rId2"/>
          <a:srcRect t="13399" b="6316"/>
          <a:stretch>
            <a:fillRect/>
          </a:stretch>
        </p:blipFill>
        <p:spPr bwMode="auto">
          <a:xfrm>
            <a:off x="0" y="1196975"/>
            <a:ext cx="91440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 Box 39"/>
          <p:cNvSpPr txBox="1">
            <a:spLocks noChangeArrowheads="1"/>
          </p:cNvSpPr>
          <p:nvPr/>
        </p:nvSpPr>
        <p:spPr bwMode="auto">
          <a:xfrm>
            <a:off x="1260475" y="476250"/>
            <a:ext cx="5327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238"/>
              </a:spcAft>
            </a:pPr>
            <a:r>
              <a:rPr lang="es-ES" sz="2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1. Localización y Jurisdicción</a:t>
            </a:r>
          </a:p>
        </p:txBody>
      </p:sp>
      <p:pic>
        <p:nvPicPr>
          <p:cNvPr id="17411" name="Picture 4" descr="logo por fin cortado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4450"/>
            <a:ext cx="1000125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12596" t="6802" r="11481" b="6322"/>
          <a:stretch>
            <a:fillRect/>
          </a:stretch>
        </p:blipFill>
        <p:spPr bwMode="auto">
          <a:xfrm>
            <a:off x="2647950" y="1217613"/>
            <a:ext cx="3292475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l="12325" t="6802" r="11481" b="6322"/>
          <a:stretch>
            <a:fillRect/>
          </a:stretch>
        </p:blipFill>
        <p:spPr bwMode="auto">
          <a:xfrm>
            <a:off x="2632075" y="1217613"/>
            <a:ext cx="3305175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rcRect l="12680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rcRect l="12680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rcRect l="12680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rcRect l="12680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rcRect l="12680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rcRect l="12680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rcRect l="12680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rcRect l="12680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rcRect l="12680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rcRect l="12680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rcRect l="12680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rcRect l="12680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/>
          <a:srcRect l="12680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/>
          <a:srcRect l="12680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rcRect l="12680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1"/>
          <a:srcRect l="12596" t="6802" r="11481" b="6322"/>
          <a:stretch>
            <a:fillRect/>
          </a:stretch>
        </p:blipFill>
        <p:spPr bwMode="auto">
          <a:xfrm>
            <a:off x="2647950" y="1217613"/>
            <a:ext cx="3292475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2"/>
          <a:srcRect l="12680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3"/>
          <a:srcRect l="12679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4"/>
          <a:srcRect l="12680" t="6802" r="11481" b="6322"/>
          <a:stretch>
            <a:fillRect/>
          </a:stretch>
        </p:blipFill>
        <p:spPr bwMode="auto">
          <a:xfrm>
            <a:off x="2647950" y="1217613"/>
            <a:ext cx="3289300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5"/>
          <a:srcRect l="12596" t="6802" r="11481" b="6322"/>
          <a:stretch>
            <a:fillRect/>
          </a:stretch>
        </p:blipFill>
        <p:spPr bwMode="auto">
          <a:xfrm>
            <a:off x="2647950" y="1217613"/>
            <a:ext cx="3292475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6"/>
          <a:srcRect l="12596" t="6802" r="11481" b="6322"/>
          <a:stretch>
            <a:fillRect/>
          </a:stretch>
        </p:blipFill>
        <p:spPr bwMode="auto">
          <a:xfrm>
            <a:off x="2647950" y="1217613"/>
            <a:ext cx="3292475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/>
          <a:srcRect l="12596" t="6802" r="11481" b="6322"/>
          <a:stretch>
            <a:fillRect/>
          </a:stretch>
        </p:blipFill>
        <p:spPr bwMode="auto">
          <a:xfrm>
            <a:off x="2647950" y="1217613"/>
            <a:ext cx="3292475" cy="48752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9" name="Rectangle 66"/>
          <p:cNvSpPr>
            <a:spLocks noChangeArrowheads="1"/>
          </p:cNvSpPr>
          <p:nvPr/>
        </p:nvSpPr>
        <p:spPr bwMode="auto">
          <a:xfrm>
            <a:off x="6588125" y="1557338"/>
            <a:ext cx="1944688" cy="4068762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MX" sz="1100" b="1">
                <a:latin typeface="Calibri" pitchFamily="34" charset="0"/>
              </a:rPr>
              <a:t>BARRANQUILLA</a:t>
            </a:r>
          </a:p>
          <a:p>
            <a:pPr algn="ctr"/>
            <a:r>
              <a:rPr lang="es-MX" sz="1100" b="1">
                <a:latin typeface="Calibri" pitchFamily="34" charset="0"/>
              </a:rPr>
              <a:t>BARANOA</a:t>
            </a:r>
          </a:p>
          <a:p>
            <a:pPr algn="ctr"/>
            <a:r>
              <a:rPr lang="es-MX" sz="1100" b="1">
                <a:latin typeface="Calibri" pitchFamily="34" charset="0"/>
              </a:rPr>
              <a:t>CAMPO DE LA CRUZ</a:t>
            </a:r>
          </a:p>
          <a:p>
            <a:pPr algn="ctr"/>
            <a:r>
              <a:rPr lang="es-MX" sz="1100" b="1">
                <a:latin typeface="Calibri" pitchFamily="34" charset="0"/>
              </a:rPr>
              <a:t>CANDELARIA</a:t>
            </a:r>
          </a:p>
          <a:p>
            <a:pPr algn="ctr"/>
            <a:r>
              <a:rPr lang="es-MX" sz="1100" b="1">
                <a:latin typeface="Calibri" pitchFamily="34" charset="0"/>
              </a:rPr>
              <a:t>GALAPA</a:t>
            </a:r>
          </a:p>
          <a:p>
            <a:pPr algn="ctr"/>
            <a:r>
              <a:rPr lang="es-MX" sz="1100" b="1">
                <a:latin typeface="Calibri" pitchFamily="34" charset="0"/>
              </a:rPr>
              <a:t>JUAN DE ACOSTA</a:t>
            </a:r>
          </a:p>
          <a:p>
            <a:pPr algn="ctr"/>
            <a:r>
              <a:rPr lang="es-MX" sz="1100" b="1">
                <a:latin typeface="Calibri" pitchFamily="34" charset="0"/>
              </a:rPr>
              <a:t>LURUACO</a:t>
            </a:r>
          </a:p>
          <a:p>
            <a:pPr algn="ctr"/>
            <a:r>
              <a:rPr lang="es-MX" sz="1100" b="1">
                <a:latin typeface="Calibri" pitchFamily="34" charset="0"/>
              </a:rPr>
              <a:t>MALAMBO</a:t>
            </a:r>
          </a:p>
          <a:p>
            <a:pPr algn="ctr"/>
            <a:r>
              <a:rPr lang="es-MX" sz="1100" b="1">
                <a:latin typeface="Calibri" pitchFamily="34" charset="0"/>
              </a:rPr>
              <a:t>MANATI</a:t>
            </a:r>
          </a:p>
          <a:p>
            <a:pPr algn="ctr"/>
            <a:r>
              <a:rPr lang="es-MX" sz="1100" b="1">
                <a:latin typeface="Calibri" pitchFamily="34" charset="0"/>
              </a:rPr>
              <a:t>PALMAR DE VARELA</a:t>
            </a:r>
          </a:p>
          <a:p>
            <a:pPr algn="ctr"/>
            <a:r>
              <a:rPr lang="es-MX" sz="1100" b="1">
                <a:latin typeface="Calibri" pitchFamily="34" charset="0"/>
              </a:rPr>
              <a:t>PIOJO</a:t>
            </a:r>
          </a:p>
          <a:p>
            <a:pPr algn="ctr"/>
            <a:r>
              <a:rPr lang="es-MX" sz="1100" b="1">
                <a:latin typeface="Calibri" pitchFamily="34" charset="0"/>
              </a:rPr>
              <a:t>POLONUEVO</a:t>
            </a:r>
          </a:p>
          <a:p>
            <a:pPr algn="ctr"/>
            <a:r>
              <a:rPr lang="es-MX" sz="1100" b="1">
                <a:latin typeface="Calibri" pitchFamily="34" charset="0"/>
              </a:rPr>
              <a:t>PONEDERA</a:t>
            </a:r>
          </a:p>
          <a:p>
            <a:pPr algn="ctr"/>
            <a:r>
              <a:rPr lang="es-MX" sz="1100" b="1">
                <a:latin typeface="Calibri" pitchFamily="34" charset="0"/>
              </a:rPr>
              <a:t>PUERTO COLOMBIA</a:t>
            </a:r>
          </a:p>
          <a:p>
            <a:pPr algn="ctr"/>
            <a:r>
              <a:rPr lang="es-MX" sz="1100" b="1">
                <a:latin typeface="Calibri" pitchFamily="34" charset="0"/>
              </a:rPr>
              <a:t>REPELON</a:t>
            </a:r>
          </a:p>
          <a:p>
            <a:pPr algn="ctr"/>
            <a:r>
              <a:rPr lang="es-MX" sz="1100" b="1">
                <a:latin typeface="Calibri" pitchFamily="34" charset="0"/>
              </a:rPr>
              <a:t>SABANAGRANDE</a:t>
            </a:r>
          </a:p>
          <a:p>
            <a:pPr algn="ctr"/>
            <a:r>
              <a:rPr lang="es-MX" sz="1100" b="1">
                <a:latin typeface="Calibri" pitchFamily="34" charset="0"/>
              </a:rPr>
              <a:t>SABANALARGA</a:t>
            </a:r>
          </a:p>
          <a:p>
            <a:pPr algn="ctr"/>
            <a:r>
              <a:rPr lang="es-MX" sz="1100" b="1">
                <a:latin typeface="Calibri" pitchFamily="34" charset="0"/>
              </a:rPr>
              <a:t>SANTA LUCIA</a:t>
            </a:r>
          </a:p>
          <a:p>
            <a:pPr algn="ctr"/>
            <a:r>
              <a:rPr lang="es-MX" sz="1100" b="1">
                <a:latin typeface="Calibri" pitchFamily="34" charset="0"/>
              </a:rPr>
              <a:t>SANTO TOMAS</a:t>
            </a:r>
          </a:p>
          <a:p>
            <a:pPr algn="ctr"/>
            <a:r>
              <a:rPr lang="es-MX" sz="1100" b="1">
                <a:latin typeface="Calibri" pitchFamily="34" charset="0"/>
              </a:rPr>
              <a:t>SOLEDAD</a:t>
            </a:r>
          </a:p>
          <a:p>
            <a:pPr algn="ctr"/>
            <a:r>
              <a:rPr lang="es-MX" sz="1100" b="1">
                <a:latin typeface="Calibri" pitchFamily="34" charset="0"/>
              </a:rPr>
              <a:t>SUAN</a:t>
            </a:r>
          </a:p>
          <a:p>
            <a:pPr algn="ctr"/>
            <a:r>
              <a:rPr lang="es-MX" sz="1100" b="1">
                <a:latin typeface="Calibri" pitchFamily="34" charset="0"/>
              </a:rPr>
              <a:t>TUBARA</a:t>
            </a:r>
          </a:p>
          <a:p>
            <a:pPr algn="ctr"/>
            <a:r>
              <a:rPr lang="es-MX" sz="1100" b="1">
                <a:latin typeface="Calibri" pitchFamily="34" charset="0"/>
              </a:rPr>
              <a:t>USIACURI</a:t>
            </a:r>
            <a:endParaRPr lang="es-ES" sz="11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0"/>
                            </p:stCondLst>
                            <p:childTnLst>
                              <p:par>
                                <p:cTn id="8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0"/>
                            </p:stCondLst>
                            <p:childTnLst>
                              <p:par>
                                <p:cTn id="9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0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4500"/>
                            </p:stCondLst>
                            <p:childTnLst>
                              <p:par>
                                <p:cTn id="1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7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2500"/>
                            </p:stCondLst>
                            <p:childTnLst>
                              <p:par>
                                <p:cTn id="18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9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7000"/>
                            </p:stCondLst>
                            <p:childTnLst>
                              <p:par>
                                <p:cTn id="1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7500"/>
                            </p:stCondLst>
                            <p:childTnLst>
                              <p:par>
                                <p:cTn id="20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9500"/>
                            </p:stCondLst>
                            <p:childTnLst>
                              <p:par>
                                <p:cTn id="2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3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00"/>
                            </p:stCondLst>
                            <p:childTnLst>
                              <p:par>
                                <p:cTn id="2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2000"/>
                            </p:stCondLst>
                            <p:childTnLst>
                              <p:par>
                                <p:cTn id="2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3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3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3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2500"/>
                            </p:stCondLst>
                            <p:childTnLst>
                              <p:par>
                                <p:cTn id="2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4500"/>
                            </p:stCondLst>
                            <p:childTnLst>
                              <p:par>
                                <p:cTn id="2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3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3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5000"/>
                            </p:stCondLst>
                            <p:childTnLst>
                              <p:par>
                                <p:cTn id="2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7000"/>
                            </p:stCondLst>
                            <p:childTnLst>
                              <p:par>
                                <p:cTn id="2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3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7500"/>
                            </p:stCondLst>
                            <p:childTnLst>
                              <p:par>
                                <p:cTn id="24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6 Imagen" descr="471_55Inflorescencia y hormigas_Cormacarena4.jpg"/>
          <p:cNvPicPr>
            <a:picLocks noChangeAspect="1"/>
          </p:cNvPicPr>
          <p:nvPr/>
        </p:nvPicPr>
        <p:blipFill>
          <a:blip r:embed="rId2"/>
          <a:srcRect t="17450" b="11150"/>
          <a:stretch>
            <a:fillRect/>
          </a:stretch>
        </p:blipFill>
        <p:spPr bwMode="auto">
          <a:xfrm>
            <a:off x="0" y="1196975"/>
            <a:ext cx="91440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 redondeado"/>
          <p:cNvSpPr/>
          <p:nvPr/>
        </p:nvSpPr>
        <p:spPr>
          <a:xfrm>
            <a:off x="250825" y="1557338"/>
            <a:ext cx="8820150" cy="4175125"/>
          </a:xfrm>
          <a:prstGeom prst="roundRect">
            <a:avLst>
              <a:gd name="adj" fmla="val 6834"/>
            </a:avLst>
          </a:prstGeom>
          <a:solidFill>
            <a:srgbClr val="3366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8435" name="Picture 4" descr="logo por fin cortado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4450"/>
            <a:ext cx="1000125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1260475" y="476250"/>
            <a:ext cx="5327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238"/>
              </a:spcAft>
            </a:pPr>
            <a:r>
              <a:rPr lang="es-ES" sz="2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2. Ejecución Financiera</a:t>
            </a:r>
          </a:p>
        </p:txBody>
      </p:sp>
      <p:sp>
        <p:nvSpPr>
          <p:cNvPr id="11" name="Rectangle 67"/>
          <p:cNvSpPr>
            <a:spLocks noChangeArrowheads="1"/>
          </p:cNvSpPr>
          <p:nvPr/>
        </p:nvSpPr>
        <p:spPr bwMode="auto">
          <a:xfrm>
            <a:off x="506413" y="1746250"/>
            <a:ext cx="2951162" cy="42862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1600" b="1">
                <a:latin typeface="Calibri" pitchFamily="34" charset="0"/>
              </a:rPr>
              <a:t>PRESUPUESTO ASIGNADO</a:t>
            </a:r>
            <a:endParaRPr lang="es-ES" sz="1600" b="1">
              <a:latin typeface="Calibri" pitchFamily="34" charset="0"/>
            </a:endParaRPr>
          </a:p>
        </p:txBody>
      </p:sp>
      <p:sp>
        <p:nvSpPr>
          <p:cNvPr id="15" name="Rectangle 67"/>
          <p:cNvSpPr>
            <a:spLocks noChangeArrowheads="1"/>
          </p:cNvSpPr>
          <p:nvPr/>
        </p:nvSpPr>
        <p:spPr bwMode="auto">
          <a:xfrm>
            <a:off x="506413" y="2268538"/>
            <a:ext cx="2951162" cy="585787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1600" b="1">
                <a:latin typeface="Calibri" pitchFamily="34" charset="0"/>
              </a:rPr>
              <a:t>VALOR COMPROMETIDO</a:t>
            </a:r>
            <a:endParaRPr lang="es-ES" sz="1600" b="1">
              <a:latin typeface="Calibri" pitchFamily="34" charset="0"/>
            </a:endParaRPr>
          </a:p>
        </p:txBody>
      </p:sp>
      <p:sp>
        <p:nvSpPr>
          <p:cNvPr id="16" name="Rectangle 67"/>
          <p:cNvSpPr>
            <a:spLocks noChangeArrowheads="1"/>
          </p:cNvSpPr>
          <p:nvPr/>
        </p:nvSpPr>
        <p:spPr bwMode="auto">
          <a:xfrm>
            <a:off x="503238" y="2941638"/>
            <a:ext cx="2952750" cy="442912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1600" b="1">
                <a:latin typeface="Calibri" pitchFamily="34" charset="0"/>
              </a:rPr>
              <a:t>VALOR POR COMPROMETER</a:t>
            </a:r>
            <a:endParaRPr lang="es-ES" sz="1600" b="1">
              <a:latin typeface="Calibri" pitchFamily="34" charset="0"/>
            </a:endParaRPr>
          </a:p>
        </p:txBody>
      </p:sp>
      <p:sp>
        <p:nvSpPr>
          <p:cNvPr id="17" name="Rectangle 67"/>
          <p:cNvSpPr>
            <a:spLocks noChangeArrowheads="1"/>
          </p:cNvSpPr>
          <p:nvPr/>
        </p:nvSpPr>
        <p:spPr bwMode="auto">
          <a:xfrm>
            <a:off x="503238" y="3455988"/>
            <a:ext cx="2952750" cy="423862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1600" b="1">
                <a:latin typeface="Calibri" pitchFamily="34" charset="0"/>
              </a:rPr>
              <a:t>VALOR DESEMBOLSADO</a:t>
            </a:r>
            <a:endParaRPr lang="es-ES" sz="1600" b="1">
              <a:latin typeface="Calibri" pitchFamily="34" charset="0"/>
            </a:endParaRPr>
          </a:p>
        </p:txBody>
      </p:sp>
      <p:sp>
        <p:nvSpPr>
          <p:cNvPr id="18" name="Rectangle 67"/>
          <p:cNvSpPr>
            <a:spLocks noChangeArrowheads="1"/>
          </p:cNvSpPr>
          <p:nvPr/>
        </p:nvSpPr>
        <p:spPr bwMode="auto">
          <a:xfrm>
            <a:off x="506413" y="3960813"/>
            <a:ext cx="2951162" cy="417512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1600" b="1">
                <a:latin typeface="Calibri" pitchFamily="34" charset="0"/>
              </a:rPr>
              <a:t>VALOR POR DESEMBOLSAR</a:t>
            </a:r>
            <a:endParaRPr lang="es-ES" sz="1600" b="1">
              <a:latin typeface="Calibri" pitchFamily="34" charset="0"/>
            </a:endParaRPr>
          </a:p>
        </p:txBody>
      </p:sp>
      <p:sp>
        <p:nvSpPr>
          <p:cNvPr id="19" name="Rectangle 67"/>
          <p:cNvSpPr>
            <a:spLocks noChangeArrowheads="1"/>
          </p:cNvSpPr>
          <p:nvPr/>
        </p:nvSpPr>
        <p:spPr bwMode="auto">
          <a:xfrm>
            <a:off x="503238" y="4452938"/>
            <a:ext cx="2952750" cy="609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1600" b="1">
                <a:latin typeface="Calibri" pitchFamily="34" charset="0"/>
              </a:rPr>
              <a:t>VALOR PAGOS CONTRATISTAS</a:t>
            </a:r>
            <a:endParaRPr lang="es-ES" sz="1600" b="1">
              <a:latin typeface="Calibri" pitchFamily="34" charset="0"/>
            </a:endParaRPr>
          </a:p>
        </p:txBody>
      </p:sp>
      <p:sp>
        <p:nvSpPr>
          <p:cNvPr id="20" name="Rectangle 67"/>
          <p:cNvSpPr>
            <a:spLocks noChangeArrowheads="1"/>
          </p:cNvSpPr>
          <p:nvPr/>
        </p:nvSpPr>
        <p:spPr bwMode="auto">
          <a:xfrm>
            <a:off x="503238" y="5135563"/>
            <a:ext cx="2952750" cy="42227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1600" b="1">
                <a:latin typeface="Calibri" pitchFamily="34" charset="0"/>
              </a:rPr>
              <a:t>RENDIMIENTOS GENERADOS</a:t>
            </a:r>
            <a:endParaRPr lang="es-ES" sz="1600" b="1">
              <a:latin typeface="Calibri" pitchFamily="34" charset="0"/>
            </a:endParaRPr>
          </a:p>
        </p:txBody>
      </p:sp>
      <p:sp>
        <p:nvSpPr>
          <p:cNvPr id="21" name="Rectangle 67"/>
          <p:cNvSpPr>
            <a:spLocks noChangeArrowheads="1"/>
          </p:cNvSpPr>
          <p:nvPr/>
        </p:nvSpPr>
        <p:spPr bwMode="auto">
          <a:xfrm>
            <a:off x="3673475" y="1741488"/>
            <a:ext cx="5092700" cy="427037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$3.842.500.000</a:t>
            </a:r>
          </a:p>
        </p:txBody>
      </p:sp>
      <p:sp>
        <p:nvSpPr>
          <p:cNvPr id="22" name="Rectangle 67"/>
          <p:cNvSpPr>
            <a:spLocks noChangeArrowheads="1"/>
          </p:cNvSpPr>
          <p:nvPr/>
        </p:nvSpPr>
        <p:spPr bwMode="auto">
          <a:xfrm>
            <a:off x="3673475" y="2263775"/>
            <a:ext cx="5092700" cy="58578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 Contrato de Obra: $3.624.528.269</a:t>
            </a:r>
          </a:p>
          <a:p>
            <a:pPr algn="ctr"/>
            <a:r>
              <a:rPr lang="es-ES" sz="1600" b="1">
                <a:latin typeface="Calibri" pitchFamily="34" charset="0"/>
              </a:rPr>
              <a:t>Interventoría:          $   217.471.698</a:t>
            </a:r>
          </a:p>
        </p:txBody>
      </p:sp>
      <p:sp>
        <p:nvSpPr>
          <p:cNvPr id="23" name="Rectangle 67"/>
          <p:cNvSpPr>
            <a:spLocks noChangeArrowheads="1"/>
          </p:cNvSpPr>
          <p:nvPr/>
        </p:nvSpPr>
        <p:spPr bwMode="auto">
          <a:xfrm>
            <a:off x="3671888" y="2936875"/>
            <a:ext cx="5091112" cy="442913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1600" b="1">
                <a:latin typeface="Calibri" pitchFamily="34" charset="0"/>
              </a:rPr>
              <a:t>$ 0</a:t>
            </a:r>
            <a:endParaRPr lang="es-ES" sz="1600" b="1">
              <a:latin typeface="Calibri" pitchFamily="34" charset="0"/>
            </a:endParaRPr>
          </a:p>
        </p:txBody>
      </p:sp>
      <p:sp>
        <p:nvSpPr>
          <p:cNvPr id="24" name="Rectangle 67"/>
          <p:cNvSpPr>
            <a:spLocks noChangeArrowheads="1"/>
          </p:cNvSpPr>
          <p:nvPr/>
        </p:nvSpPr>
        <p:spPr bwMode="auto">
          <a:xfrm>
            <a:off x="3671888" y="3451225"/>
            <a:ext cx="5091112" cy="423863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$ 3.095.347.143</a:t>
            </a:r>
          </a:p>
        </p:txBody>
      </p:sp>
      <p:sp>
        <p:nvSpPr>
          <p:cNvPr id="25" name="Rectangle 67"/>
          <p:cNvSpPr>
            <a:spLocks noChangeArrowheads="1"/>
          </p:cNvSpPr>
          <p:nvPr/>
        </p:nvSpPr>
        <p:spPr bwMode="auto">
          <a:xfrm>
            <a:off x="3673475" y="3956050"/>
            <a:ext cx="5092700" cy="417513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1600" b="1">
                <a:latin typeface="Calibri" pitchFamily="34" charset="0"/>
              </a:rPr>
              <a:t>$ </a:t>
            </a:r>
            <a:r>
              <a:rPr lang="es-ES" sz="1600" b="1">
                <a:latin typeface="Calibri" pitchFamily="34" charset="0"/>
              </a:rPr>
              <a:t>746.652.823</a:t>
            </a:r>
          </a:p>
        </p:txBody>
      </p:sp>
      <p:sp>
        <p:nvSpPr>
          <p:cNvPr id="26" name="Rectangle 67"/>
          <p:cNvSpPr>
            <a:spLocks noChangeArrowheads="1"/>
          </p:cNvSpPr>
          <p:nvPr/>
        </p:nvSpPr>
        <p:spPr bwMode="auto">
          <a:xfrm>
            <a:off x="3671888" y="4448175"/>
            <a:ext cx="5091112" cy="60960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$ 3.095.347.143</a:t>
            </a:r>
          </a:p>
          <a:p>
            <a:pPr algn="ctr"/>
            <a:r>
              <a:rPr lang="es-ES" sz="1600" b="1">
                <a:latin typeface="Calibri" pitchFamily="34" charset="0"/>
              </a:rPr>
              <a:t>81,6 %</a:t>
            </a:r>
          </a:p>
        </p:txBody>
      </p:sp>
      <p:sp>
        <p:nvSpPr>
          <p:cNvPr id="27" name="Rectangle 67"/>
          <p:cNvSpPr>
            <a:spLocks noChangeArrowheads="1"/>
          </p:cNvSpPr>
          <p:nvPr/>
        </p:nvSpPr>
        <p:spPr bwMode="auto">
          <a:xfrm>
            <a:off x="3671888" y="5130800"/>
            <a:ext cx="5091112" cy="42227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1600" b="1">
                <a:latin typeface="Calibri" pitchFamily="34" charset="0"/>
              </a:rPr>
              <a:t>$ 0</a:t>
            </a:r>
            <a:endParaRPr lang="es-ES" sz="16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1 Imagen" descr="Centro_00573.jpg"/>
          <p:cNvPicPr>
            <a:picLocks noChangeAspect="1"/>
          </p:cNvPicPr>
          <p:nvPr/>
        </p:nvPicPr>
        <p:blipFill>
          <a:blip r:embed="rId2"/>
          <a:srcRect t="13718" b="6859"/>
          <a:stretch>
            <a:fillRect/>
          </a:stretch>
        </p:blipFill>
        <p:spPr bwMode="auto">
          <a:xfrm>
            <a:off x="0" y="1196975"/>
            <a:ext cx="91440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576263" y="2170113"/>
          <a:ext cx="7992888" cy="291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111"/>
                <a:gridCol w="1089121"/>
                <a:gridCol w="1080120"/>
                <a:gridCol w="1008112"/>
                <a:gridCol w="973560"/>
                <a:gridCol w="1077961"/>
                <a:gridCol w="765792"/>
                <a:gridCol w="999111"/>
              </a:tblGrid>
              <a:tr h="370840">
                <a:tc gridSpan="8"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Audiencia pública de rendición de cuentas a cargo de las Corporaciones Autónomas Regionales, las Gobernaciones y las Alcaldías que ejecutan recursos provenientes del FNC,  asignados a través del MADS</a:t>
                      </a:r>
                      <a:endParaRPr lang="es-E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266720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solidFill>
                            <a:schemeClr val="bg1"/>
                          </a:solidFill>
                        </a:rPr>
                        <a:t>CORPORACIÓN AUTÓNOMA REGIONAL DEL ATLÁNTICO</a:t>
                      </a:r>
                      <a:endParaRPr lang="es-E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370840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EJECUCIÓN FINANCIERA</a:t>
                      </a:r>
                      <a:endParaRPr lang="es-E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Presupuesto total asignado por el FNC</a:t>
                      </a:r>
                      <a:endParaRPr lang="es-ES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Valor total comprometido</a:t>
                      </a:r>
                      <a:endParaRPr lang="es-ES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Valor por comprometer</a:t>
                      </a:r>
                      <a:endParaRPr lang="es-ES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Valor total desembolsado</a:t>
                      </a:r>
                      <a:endParaRPr lang="es-ES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Valor por desembolsar</a:t>
                      </a:r>
                      <a:endParaRPr lang="es-ES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 smtClean="0"/>
                        <a:t>Valor total de pagos a </a:t>
                      </a:r>
                      <a:r>
                        <a:rPr lang="pt-BR" sz="1100" dirty="0" err="1" smtClean="0"/>
                        <a:t>contratistas</a:t>
                      </a:r>
                      <a:r>
                        <a:rPr lang="pt-BR" sz="1100" dirty="0" smtClean="0"/>
                        <a:t> de obras e interventores </a:t>
                      </a:r>
                      <a:endParaRPr lang="es-ES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Valor rendimientos generados y reintegrados al FNC</a:t>
                      </a:r>
                      <a:endParaRPr lang="es-ES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Monto total</a:t>
                      </a:r>
                      <a:endParaRPr lang="es-ES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% Sobre v/r total comprometido</a:t>
                      </a:r>
                      <a:endParaRPr lang="es-ES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3.842.500.000</a:t>
                      </a:r>
                      <a:endParaRPr lang="es-E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 smtClean="0"/>
                        <a:t>3.842.500.000</a:t>
                      </a:r>
                    </a:p>
                    <a:p>
                      <a:endParaRPr lang="es-E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 smtClean="0"/>
                        <a:t>3.842.500.000</a:t>
                      </a:r>
                    </a:p>
                    <a:p>
                      <a:endParaRPr lang="es-E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3.095.347.143</a:t>
                      </a:r>
                      <a:endParaRPr lang="es-E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746.652.823</a:t>
                      </a:r>
                      <a:endParaRPr lang="es-E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3.095.347.143</a:t>
                      </a:r>
                    </a:p>
                    <a:p>
                      <a:endParaRPr lang="es-E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81.6</a:t>
                      </a:r>
                      <a:r>
                        <a:rPr lang="es-ES" sz="1000" baseline="0" dirty="0" smtClean="0"/>
                        <a:t> %</a:t>
                      </a:r>
                      <a:endParaRPr lang="es-E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495" name="Picture 4" descr="logo por fin cortado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4450"/>
            <a:ext cx="1000125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96" name="Text Box 39"/>
          <p:cNvSpPr txBox="1">
            <a:spLocks noChangeArrowheads="1"/>
          </p:cNvSpPr>
          <p:nvPr/>
        </p:nvSpPr>
        <p:spPr bwMode="auto">
          <a:xfrm>
            <a:off x="1260475" y="476250"/>
            <a:ext cx="5327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238"/>
              </a:spcAft>
            </a:pPr>
            <a:r>
              <a:rPr lang="es-ES" sz="2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2. Ejecución Financiera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7 Imagen" descr="3665262641_d7d013ca1e_z.jpg"/>
          <p:cNvPicPr>
            <a:picLocks noChangeAspect="1"/>
          </p:cNvPicPr>
          <p:nvPr/>
        </p:nvPicPr>
        <p:blipFill>
          <a:blip r:embed="rId2"/>
          <a:srcRect t="17671" b="9985"/>
          <a:stretch>
            <a:fillRect/>
          </a:stretch>
        </p:blipFill>
        <p:spPr bwMode="auto">
          <a:xfrm>
            <a:off x="0" y="1196975"/>
            <a:ext cx="91440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 redondeado"/>
          <p:cNvSpPr/>
          <p:nvPr/>
        </p:nvSpPr>
        <p:spPr>
          <a:xfrm>
            <a:off x="215900" y="1412875"/>
            <a:ext cx="8820150" cy="4392613"/>
          </a:xfrm>
          <a:prstGeom prst="roundRect">
            <a:avLst>
              <a:gd name="adj" fmla="val 6834"/>
            </a:avLst>
          </a:prstGeom>
          <a:solidFill>
            <a:schemeClr val="tx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0483" name="Picture 4" descr="logo por fin cortado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4450"/>
            <a:ext cx="1000125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1260475" y="476250"/>
            <a:ext cx="5327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238"/>
              </a:spcAft>
            </a:pPr>
            <a:r>
              <a:rPr lang="es-ES" sz="2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3. Ejecución Física de Obras</a:t>
            </a:r>
          </a:p>
        </p:txBody>
      </p:sp>
      <p:sp>
        <p:nvSpPr>
          <p:cNvPr id="8" name="Rectangle 67"/>
          <p:cNvSpPr>
            <a:spLocks noChangeArrowheads="1"/>
          </p:cNvSpPr>
          <p:nvPr/>
        </p:nvSpPr>
        <p:spPr bwMode="auto">
          <a:xfrm>
            <a:off x="506413" y="1508125"/>
            <a:ext cx="1762125" cy="608013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1600" b="1">
                <a:latin typeface="Calibri" pitchFamily="34" charset="0"/>
              </a:rPr>
              <a:t>PROYECTO</a:t>
            </a:r>
            <a:endParaRPr lang="es-ES" sz="1600" b="1">
              <a:latin typeface="Calibri" pitchFamily="34" charset="0"/>
            </a:endParaRPr>
          </a:p>
        </p:txBody>
      </p:sp>
      <p:sp>
        <p:nvSpPr>
          <p:cNvPr id="9" name="Rectangle 67"/>
          <p:cNvSpPr>
            <a:spLocks noChangeArrowheads="1"/>
          </p:cNvSpPr>
          <p:nvPr/>
        </p:nvSpPr>
        <p:spPr bwMode="auto">
          <a:xfrm>
            <a:off x="2339975" y="1503363"/>
            <a:ext cx="5327650" cy="60801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Reconstrucción de los diques perimetrales al Embalse El Guájaro y Carreteable Santa Lucia – El Limón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2295525"/>
            <a:ext cx="2820987" cy="3249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3923928" y="2242964"/>
            <a:ext cx="4643870" cy="36671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extLst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1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SECTORES INTERVENIDOS EN DIQUE POLONIA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S" sz="1000" dirty="0" smtClean="0">
              <a:solidFill>
                <a:srgbClr val="006600"/>
              </a:solidFill>
              <a:effectLst>
                <a:glow rad="101600">
                  <a:schemeClr val="tx2">
                    <a:lumMod val="20000"/>
                    <a:lumOff val="80000"/>
                    <a:alpha val="40000"/>
                  </a:schemeClr>
                </a:glow>
              </a:effectLst>
              <a:latin typeface="Futura Hv BT" pitchFamily="34" charset="0"/>
            </a:endParaRPr>
          </a:p>
          <a:p>
            <a:pPr algn="just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s-MX" sz="1600" dirty="0">
                <a:solidFill>
                  <a:srgbClr val="006600"/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Se realzó 40 cm los 7.0 Kilómetros con que cuenta el Dique Polonia.</a:t>
            </a:r>
          </a:p>
          <a:p>
            <a:pPr algn="just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s-MX" sz="1600" dirty="0">
                <a:solidFill>
                  <a:srgbClr val="006600"/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Se recuperaron los tramos sobre el Dique Polonia habían sufrido erosión.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s-MX" sz="1600" dirty="0">
                <a:solidFill>
                  <a:srgbClr val="006600"/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Se repusieron lo hexápodos que actúan como elementos protectores del Talud del Dique y que fueron dañados por la inundación y por el mismo proceso de evacuación de las aguas llevada a cabo por La Corporación Autónoma Regional del </a:t>
            </a:r>
            <a:r>
              <a:rPr lang="es-MX" sz="1600" dirty="0" smtClean="0">
                <a:solidFill>
                  <a:srgbClr val="006600"/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Atlántico.</a:t>
            </a:r>
            <a:endParaRPr lang="es-ES" sz="1600" dirty="0">
              <a:solidFill>
                <a:srgbClr val="006600"/>
              </a:solidFill>
              <a:effectLst>
                <a:glow rad="101600">
                  <a:schemeClr val="tx2">
                    <a:lumMod val="20000"/>
                    <a:lumOff val="80000"/>
                    <a:alpha val="40000"/>
                  </a:schemeClr>
                </a:glow>
              </a:effectLst>
              <a:latin typeface="Futura Hv BT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125" y="2938463"/>
            <a:ext cx="3775075" cy="2238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178300" y="2708275"/>
            <a:ext cx="4643438" cy="18510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1600" b="1" dirty="0" smtClean="0">
                <a:solidFill>
                  <a:schemeClr val="accent6">
                    <a:lumMod val="75000"/>
                  </a:schemeClr>
                </a:solidFill>
                <a:latin typeface="Futura Hv BT"/>
              </a:rPr>
              <a:t>SECTORES INTERVENIDOS EN CARRETEABLE LIMON</a:t>
            </a:r>
          </a:p>
          <a:p>
            <a:pPr marL="0" indent="0" algn="just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s-ES" sz="800" b="1" dirty="0" smtClean="0">
              <a:solidFill>
                <a:schemeClr val="accent6">
                  <a:lumMod val="75000"/>
                </a:schemeClr>
              </a:solidFill>
              <a:latin typeface="Futura Hv B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MX" sz="1600" dirty="0" smtClean="0">
                <a:solidFill>
                  <a:schemeClr val="accent6">
                    <a:lumMod val="50000"/>
                  </a:schemeClr>
                </a:solidFill>
                <a:latin typeface="Futura Hv BT"/>
              </a:rPr>
              <a:t>En </a:t>
            </a:r>
            <a:r>
              <a:rPr lang="es-MX" sz="1600" dirty="0">
                <a:solidFill>
                  <a:schemeClr val="accent6">
                    <a:lumMod val="50000"/>
                  </a:schemeClr>
                </a:solidFill>
                <a:latin typeface="Futura Hv BT"/>
              </a:rPr>
              <a:t>blanco: Dique Viejo y Caño Arenas, fue intervenido por la Gobernación y la actualidad están las bombas operando en estos sectores. 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4938" y="3357563"/>
            <a:ext cx="4365625" cy="1962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479925" y="3175000"/>
            <a:ext cx="4629150" cy="28797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1600" b="1" dirty="0" smtClean="0">
                <a:solidFill>
                  <a:schemeClr val="tx2">
                    <a:lumMod val="75000"/>
                  </a:schemeClr>
                </a:solidFill>
                <a:latin typeface="Futura Hv BT"/>
              </a:rPr>
              <a:t>SECTORES INTERVENIDOS EN LAS COMPUERTAS</a:t>
            </a:r>
          </a:p>
          <a:p>
            <a:pPr marL="0" indent="0" algn="just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s-ES" sz="1600" b="1" dirty="0" smtClean="0">
              <a:solidFill>
                <a:schemeClr val="tx2">
                  <a:lumMod val="75000"/>
                </a:schemeClr>
              </a:solidFill>
              <a:latin typeface="Futura Hv B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MX" sz="1600" b="1" dirty="0">
                <a:solidFill>
                  <a:schemeClr val="tx2">
                    <a:lumMod val="75000"/>
                  </a:schemeClr>
                </a:solidFill>
                <a:latin typeface="Futura Hv BT"/>
              </a:rPr>
              <a:t>En Las  Compuertas del Limón se fundió la placa de piso, la viga perimetral, se repararon los engranajes y se reparó el cerramiento.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MX" sz="1600" b="1" dirty="0">
                <a:solidFill>
                  <a:schemeClr val="tx2">
                    <a:lumMod val="75000"/>
                  </a:schemeClr>
                </a:solidFill>
                <a:latin typeface="Futura Hv BT"/>
              </a:rPr>
              <a:t>En las Compuertas de Villa Rosa, se retiraron los tornillos sin fin y se rectificaron, se rellenaron las zonas socavadas</a:t>
            </a:r>
            <a:r>
              <a:rPr lang="es-MX" sz="1600" b="1" dirty="0" smtClean="0">
                <a:solidFill>
                  <a:schemeClr val="tx2">
                    <a:lumMod val="75000"/>
                  </a:schemeClr>
                </a:solidFill>
                <a:latin typeface="Futura Hv BT"/>
              </a:rPr>
              <a:t>.</a:t>
            </a:r>
            <a:endParaRPr lang="es-MX" sz="1600" b="1" dirty="0">
              <a:solidFill>
                <a:schemeClr val="tx2">
                  <a:lumMod val="75000"/>
                </a:schemeClr>
              </a:solidFill>
              <a:latin typeface="Futura Hv BT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400550" y="3646488"/>
            <a:ext cx="4619625" cy="240823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1600" b="1" dirty="0" smtClean="0">
                <a:latin typeface="Futura Hv BT"/>
              </a:rPr>
              <a:t>SECTORES INTERVENIDOS CANAL DE APROXIMACION</a:t>
            </a:r>
          </a:p>
          <a:p>
            <a:pPr marL="0" indent="0" algn="just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s-ES" sz="800" b="1" dirty="0" smtClean="0">
              <a:latin typeface="Futura Hv B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MX" sz="1600" dirty="0" smtClean="0">
                <a:latin typeface="Futura Hv BT"/>
              </a:rPr>
              <a:t>Este </a:t>
            </a:r>
            <a:r>
              <a:rPr lang="es-MX" sz="1600" dirty="0">
                <a:latin typeface="Futura Hv BT"/>
              </a:rPr>
              <a:t>canal se sedimentó durante la inundación.</a:t>
            </a:r>
          </a:p>
          <a:p>
            <a:pPr algn="just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1600" dirty="0" smtClean="0">
                <a:latin typeface="Futura Hv BT"/>
              </a:rPr>
              <a:t>Se </a:t>
            </a:r>
            <a:r>
              <a:rPr lang="es-MX" sz="1600" dirty="0">
                <a:latin typeface="Futura Hv BT"/>
              </a:rPr>
              <a:t>realizó la batimetría del mismo</a:t>
            </a:r>
            <a:r>
              <a:rPr lang="es-MX" sz="1600" dirty="0" smtClean="0">
                <a:latin typeface="Futura Hv BT"/>
              </a:rPr>
              <a:t>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MX" sz="1600" dirty="0">
                <a:latin typeface="Futura Hv BT"/>
              </a:rPr>
              <a:t>Se adelantaron las labores de relimpia del canal que comunica al embalse El </a:t>
            </a:r>
            <a:r>
              <a:rPr lang="es-MX" sz="1600" dirty="0" err="1">
                <a:latin typeface="Futura Hv BT"/>
              </a:rPr>
              <a:t>Guajaro</a:t>
            </a:r>
            <a:r>
              <a:rPr lang="es-MX" sz="1600" dirty="0">
                <a:latin typeface="Futura Hv BT"/>
              </a:rPr>
              <a:t> con las Compuertas.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313" y="2492375"/>
            <a:ext cx="3876675" cy="3313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9" name="Rectangle 67"/>
          <p:cNvSpPr>
            <a:spLocks noChangeArrowheads="1"/>
          </p:cNvSpPr>
          <p:nvPr/>
        </p:nvSpPr>
        <p:spPr bwMode="auto">
          <a:xfrm>
            <a:off x="7740650" y="1484313"/>
            <a:ext cx="1079500" cy="60801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100%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7 Imagen" descr="3665262641_d7d013ca1e_z.jpg"/>
          <p:cNvPicPr>
            <a:picLocks noChangeAspect="1"/>
          </p:cNvPicPr>
          <p:nvPr/>
        </p:nvPicPr>
        <p:blipFill>
          <a:blip r:embed="rId2"/>
          <a:srcRect t="17671" b="9985"/>
          <a:stretch>
            <a:fillRect/>
          </a:stretch>
        </p:blipFill>
        <p:spPr bwMode="auto">
          <a:xfrm>
            <a:off x="0" y="1196975"/>
            <a:ext cx="91440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 redondeado"/>
          <p:cNvSpPr/>
          <p:nvPr/>
        </p:nvSpPr>
        <p:spPr>
          <a:xfrm>
            <a:off x="215900" y="1412875"/>
            <a:ext cx="8820150" cy="4392613"/>
          </a:xfrm>
          <a:prstGeom prst="roundRect">
            <a:avLst>
              <a:gd name="adj" fmla="val 6834"/>
            </a:avLst>
          </a:prstGeom>
          <a:solidFill>
            <a:schemeClr val="tx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1507" name="Picture 4" descr="logo por fin cortado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4450"/>
            <a:ext cx="1000125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39"/>
          <p:cNvSpPr txBox="1">
            <a:spLocks noChangeArrowheads="1"/>
          </p:cNvSpPr>
          <p:nvPr/>
        </p:nvSpPr>
        <p:spPr bwMode="auto">
          <a:xfrm>
            <a:off x="1260475" y="476250"/>
            <a:ext cx="5327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238"/>
              </a:spcAft>
            </a:pPr>
            <a:r>
              <a:rPr lang="es-ES" sz="24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3. Ejecución Física de Obras</a:t>
            </a:r>
          </a:p>
        </p:txBody>
      </p:sp>
      <p:sp>
        <p:nvSpPr>
          <p:cNvPr id="21509" name="Rectangle 67"/>
          <p:cNvSpPr>
            <a:spLocks noChangeArrowheads="1"/>
          </p:cNvSpPr>
          <p:nvPr/>
        </p:nvSpPr>
        <p:spPr bwMode="auto">
          <a:xfrm>
            <a:off x="506413" y="1508125"/>
            <a:ext cx="1762125" cy="608013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O" sz="1600" b="1">
                <a:latin typeface="Calibri" pitchFamily="34" charset="0"/>
              </a:rPr>
              <a:t>PROYECTO</a:t>
            </a:r>
            <a:endParaRPr lang="es-ES" sz="1600" b="1">
              <a:latin typeface="Calibri" pitchFamily="34" charset="0"/>
            </a:endParaRPr>
          </a:p>
        </p:txBody>
      </p:sp>
      <p:sp>
        <p:nvSpPr>
          <p:cNvPr id="21510" name="Rectangle 67"/>
          <p:cNvSpPr>
            <a:spLocks noChangeArrowheads="1"/>
          </p:cNvSpPr>
          <p:nvPr/>
        </p:nvSpPr>
        <p:spPr bwMode="auto">
          <a:xfrm>
            <a:off x="2339975" y="1503363"/>
            <a:ext cx="5327650" cy="60801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Reconstrucción de los diques perimetrales al Embalse El Guájaro y Carreteable Santa Lucia – El Limón</a:t>
            </a:r>
          </a:p>
        </p:txBody>
      </p:sp>
      <p:pic>
        <p:nvPicPr>
          <p:cNvPr id="215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2295525"/>
            <a:ext cx="2820987" cy="3249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762248" y="4869160"/>
            <a:ext cx="2664296" cy="5379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extLst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1400" b="1" dirty="0" smtClean="0">
                <a:solidFill>
                  <a:srgbClr val="FF0000"/>
                </a:solidFill>
                <a:effectLst>
                  <a:glow rad="101600">
                    <a:schemeClr val="tx2">
                      <a:lumMod val="20000"/>
                      <a:lumOff val="80000"/>
                      <a:alpha val="40000"/>
                    </a:schemeClr>
                  </a:glow>
                </a:effectLst>
                <a:latin typeface="Futura Hv BT" pitchFamily="34" charset="0"/>
              </a:rPr>
              <a:t>SECTORES INTERVENIDOS EN DIQUE POLONIA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S" sz="1400" dirty="0" smtClean="0">
              <a:solidFill>
                <a:srgbClr val="FF0000"/>
              </a:solidFill>
              <a:effectLst>
                <a:glow rad="101600">
                  <a:schemeClr val="tx2">
                    <a:lumMod val="20000"/>
                    <a:lumOff val="80000"/>
                    <a:alpha val="40000"/>
                  </a:schemeClr>
                </a:glow>
              </a:effectLst>
              <a:latin typeface="Futura Hv BT" pitchFamily="34" charset="0"/>
            </a:endParaRPr>
          </a:p>
        </p:txBody>
      </p:sp>
      <p:sp>
        <p:nvSpPr>
          <p:cNvPr id="21513" name="Rectangle 67"/>
          <p:cNvSpPr>
            <a:spLocks noChangeArrowheads="1"/>
          </p:cNvSpPr>
          <p:nvPr/>
        </p:nvSpPr>
        <p:spPr bwMode="auto">
          <a:xfrm>
            <a:off x="7740650" y="1484313"/>
            <a:ext cx="1079500" cy="60801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600" b="1">
                <a:latin typeface="Calibri" pitchFamily="34" charset="0"/>
              </a:rPr>
              <a:t>100%</a:t>
            </a:r>
          </a:p>
        </p:txBody>
      </p:sp>
      <p:pic>
        <p:nvPicPr>
          <p:cNvPr id="23" name="5 Imagen" descr="C:\Users\luis\Pictures\OLYMPUS Master 2\2011\02\25\P22502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7125" y="2184400"/>
            <a:ext cx="3708400" cy="266541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4" name="7 Imagen" descr="C:\Users\luis\Pictures\OLYMPUS Master 2\2011\02\25\P225027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30575" y="2781300"/>
            <a:ext cx="4051300" cy="288766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914900" y="2924175"/>
            <a:ext cx="809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CO" b="1">
                <a:solidFill>
                  <a:srgbClr val="FF0000"/>
                </a:solidFill>
                <a:latin typeface="Calibri" pitchFamily="34" charset="0"/>
              </a:rPr>
              <a:t>ANTES</a:t>
            </a:r>
          </a:p>
        </p:txBody>
      </p:sp>
      <p:pic>
        <p:nvPicPr>
          <p:cNvPr id="20" name="Picture 2" descr="E:\Sept  15\DSC0639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3800" y="2295525"/>
            <a:ext cx="3640138" cy="27305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1" name="Picture 3" descr="E:\Sept  15\DSC0639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0663" y="2997200"/>
            <a:ext cx="3841750" cy="287972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924300" y="2205038"/>
            <a:ext cx="808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CO" b="1">
                <a:solidFill>
                  <a:srgbClr val="FF0000"/>
                </a:solidFill>
                <a:latin typeface="Calibri" pitchFamily="34" charset="0"/>
              </a:rPr>
              <a:t>ANTES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443663" y="2357438"/>
            <a:ext cx="1042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CO" b="1">
                <a:solidFill>
                  <a:srgbClr val="FF0000"/>
                </a:solidFill>
                <a:latin typeface="Calibri" pitchFamily="34" charset="0"/>
              </a:rPr>
              <a:t>DESPUES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329238" y="3059113"/>
            <a:ext cx="1042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CO" b="1">
                <a:solidFill>
                  <a:srgbClr val="FF0000"/>
                </a:solidFill>
                <a:latin typeface="Calibri" pitchFamily="34" charset="0"/>
              </a:rPr>
              <a:t>DESPUES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1299</Words>
  <Application>Microsoft Office PowerPoint</Application>
  <PresentationFormat>Presentación en pantalla (4:3)</PresentationFormat>
  <Paragraphs>211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mavdt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wgarzon</dc:creator>
  <cp:lastModifiedBy>Jader</cp:lastModifiedBy>
  <cp:revision>60</cp:revision>
  <dcterms:created xsi:type="dcterms:W3CDTF">2012-01-20T13:32:01Z</dcterms:created>
  <dcterms:modified xsi:type="dcterms:W3CDTF">2012-03-14T16:16:29Z</dcterms:modified>
</cp:coreProperties>
</file>